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58" r:id="rId5"/>
    <p:sldId id="259" r:id="rId6"/>
    <p:sldId id="261" r:id="rId7"/>
    <p:sldId id="263" r:id="rId8"/>
    <p:sldId id="262" r:id="rId9"/>
    <p:sldId id="264" r:id="rId10"/>
    <p:sldId id="265" r:id="rId11"/>
    <p:sldId id="266" r:id="rId12"/>
    <p:sldId id="268" r:id="rId13"/>
    <p:sldId id="267"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5B106E36-FD25-4E2D-B0AA-010F637433A0}" type="datetimeFigureOut">
              <a:rPr lang="ru-RU" smtClean="0"/>
              <a:pPr/>
              <a:t>17.11.2021</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17.11.2021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17.11.2021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17.11.2021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17.11.2021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17.11.2021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17.11.2021</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5B106E36-FD25-4E2D-B0AA-010F637433A0}" type="datetimeFigureOut">
              <a:rPr lang="ru-RU" smtClean="0"/>
              <a:pPr/>
              <a:t>17.11.2021</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5B106E36-FD25-4E2D-B0AA-010F637433A0}" type="datetimeFigureOut">
              <a:rPr lang="ru-RU" smtClean="0"/>
              <a:pPr/>
              <a:t>17.11.2021</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5B106E36-FD25-4E2D-B0AA-010F637433A0}" type="datetimeFigureOut">
              <a:rPr lang="ru-RU" smtClean="0"/>
              <a:pPr/>
              <a:t>17.11.2021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5B106E36-FD25-4E2D-B0AA-010F637433A0}" type="datetimeFigureOut">
              <a:rPr lang="ru-RU" smtClean="0"/>
              <a:pPr/>
              <a:t>17.11.2021</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725C68B6-61C2-468F-89AB-4B9F7531AA68}" type="slidenum">
              <a:rPr lang="ru-RU" smtClean="0"/>
              <a:pPr/>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B106E36-FD25-4E2D-B0AA-010F637433A0}" type="datetimeFigureOut">
              <a:rPr lang="ru-RU" smtClean="0"/>
              <a:pPr/>
              <a:t>17.11.2021</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ict.edu.ru/" TargetMode="External"/><Relationship Id="rId13" Type="http://schemas.openxmlformats.org/officeDocument/2006/relationships/hyperlink" Target="https://lecta.ru/" TargetMode="External"/><Relationship Id="rId3" Type="http://schemas.openxmlformats.org/officeDocument/2006/relationships/hyperlink" Target="http://www.ege.edu.ru/" TargetMode="External"/><Relationship Id="rId7" Type="http://schemas.openxmlformats.org/officeDocument/2006/relationships/hyperlink" Target="http://school-collection.edu.ru/" TargetMode="External"/><Relationship Id="rId12" Type="http://schemas.openxmlformats.org/officeDocument/2006/relationships/hyperlink" Target="https://youtube.com/user/Drofapublishing" TargetMode="External"/><Relationship Id="rId2" Type="http://schemas.openxmlformats.org/officeDocument/2006/relationships/hyperlink" Target="http://www.fipi.ru/&#160;-" TargetMode="External"/><Relationship Id="rId1" Type="http://schemas.openxmlformats.org/officeDocument/2006/relationships/slideLayout" Target="../slideLayouts/slideLayout2.xml"/><Relationship Id="rId6" Type="http://schemas.openxmlformats.org/officeDocument/2006/relationships/hyperlink" Target="http://1&#1089;&#1077;&#1085;&#1090;&#1103;&#1073;&#1088;&#1103;.&#1088;&#1092;/" TargetMode="External"/><Relationship Id="rId11" Type="http://schemas.openxmlformats.org/officeDocument/2006/relationships/hyperlink" Target="http://interneturok.ru/" TargetMode="External"/><Relationship Id="rId5" Type="http://schemas.openxmlformats.org/officeDocument/2006/relationships/hyperlink" Target="http://reshuege.ru/" TargetMode="External"/><Relationship Id="rId15" Type="http://schemas.openxmlformats.org/officeDocument/2006/relationships/hyperlink" Target="https://infourok.ru/videouroki" TargetMode="External"/><Relationship Id="rId10" Type="http://schemas.openxmlformats.org/officeDocument/2006/relationships/hyperlink" Target="http://foxford.ru/" TargetMode="External"/><Relationship Id="rId4" Type="http://schemas.openxmlformats.org/officeDocument/2006/relationships/hyperlink" Target="http://www.rustest.ru/" TargetMode="External"/><Relationship Id="rId9" Type="http://schemas.openxmlformats.org/officeDocument/2006/relationships/hyperlink" Target="http://pedsovet.org/" TargetMode="External"/><Relationship Id="rId14" Type="http://schemas.openxmlformats.org/officeDocument/2006/relationships/hyperlink" Target="http://easyen.ru/"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214423"/>
            <a:ext cx="7772400" cy="3786214"/>
          </a:xfrm>
        </p:spPr>
        <p:txBody>
          <a:bodyPr>
            <a:normAutofit/>
          </a:bodyPr>
          <a:lstStyle/>
          <a:p>
            <a:pPr algn="ctr"/>
            <a:r>
              <a:rPr lang="ru-RU" dirty="0" smtClean="0">
                <a:latin typeface="Times New Roman" pitchFamily="18" charset="0"/>
                <a:cs typeface="Times New Roman" pitchFamily="18" charset="0"/>
              </a:rPr>
              <a:t>Формирование математической грамотности </a:t>
            </a:r>
            <a:r>
              <a:rPr lang="ru-RU" dirty="0" smtClean="0">
                <a:latin typeface="Times New Roman" pitchFamily="18" charset="0"/>
                <a:cs typeface="Times New Roman" pitchFamily="18" charset="0"/>
              </a:rPr>
              <a:t>в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МОБУ «Комаровская СОШ им. В.М. Устиченко»</a:t>
            </a:r>
            <a:endParaRPr lang="ru-RU" dirty="0">
              <a:latin typeface="Times New Roman" pitchFamily="18" charset="0"/>
              <a:cs typeface="Times New Roman" pitchFamily="18" charset="0"/>
            </a:endParaRPr>
          </a:p>
        </p:txBody>
      </p:sp>
      <p:sp>
        <p:nvSpPr>
          <p:cNvPr id="3" name="Подзаголовок 2"/>
          <p:cNvSpPr>
            <a:spLocks noGrp="1"/>
          </p:cNvSpPr>
          <p:nvPr>
            <p:ph type="subTitle" idx="1"/>
          </p:nvPr>
        </p:nvSpPr>
        <p:spPr/>
        <p:txBody>
          <a:bodyPr/>
          <a:lstStyle/>
          <a:p>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endParaRPr lang="ru-RU"/>
          </a:p>
        </p:txBody>
      </p:sp>
      <p:pic>
        <p:nvPicPr>
          <p:cNvPr id="7170" name="Picture 2" descr="C:\Users\5\Desktop\задание.jpg\задачи по химии.jpg"/>
          <p:cNvPicPr>
            <a:picLocks noChangeAspect="1" noChangeArrowheads="1"/>
          </p:cNvPicPr>
          <p:nvPr/>
        </p:nvPicPr>
        <p:blipFill>
          <a:blip r:embed="rId2"/>
          <a:srcRect/>
          <a:stretch>
            <a:fillRect/>
          </a:stretch>
        </p:blipFill>
        <p:spPr bwMode="auto">
          <a:xfrm>
            <a:off x="214282" y="285729"/>
            <a:ext cx="8572560" cy="5643602"/>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14282" y="857232"/>
            <a:ext cx="8286808" cy="5500726"/>
          </a:xfrm>
        </p:spPr>
        <p:txBody>
          <a:bodyPr>
            <a:noAutofit/>
          </a:bodyPr>
          <a:lstStyle/>
          <a:p>
            <a:pPr>
              <a:buNone/>
            </a:pPr>
            <a:r>
              <a:rPr lang="ru-RU" sz="2800" b="1" dirty="0" smtClean="0"/>
              <a:t>Работа с историческим источником «Наказ феодала своему крестьянину».</a:t>
            </a:r>
            <a:endParaRPr lang="ru-RU" sz="2800" dirty="0" smtClean="0"/>
          </a:p>
          <a:p>
            <a:pPr>
              <a:buNone/>
            </a:pPr>
            <a:r>
              <a:rPr lang="ru-RU" sz="2800" i="1" dirty="0" smtClean="0"/>
              <a:t>«Ты должен 3 дня в неделю работать на его поле да еще вспахать 3 участка его земли. А осенью ты должен со всей семьей помогать его слугам на жатве. И еще ты должен год приносить сеньору по 2 курицы и по десятку яиц, по 2 шиллинга и 22 пенса. Не забудь сделать для него лодку, а ячмень мели только на его мельнице.»</a:t>
            </a:r>
            <a:endParaRPr lang="ru-RU" sz="2800" dirty="0" smtClean="0"/>
          </a:p>
          <a:p>
            <a:r>
              <a:rPr lang="ru-RU" sz="2800" b="1" dirty="0" smtClean="0"/>
              <a:t> </a:t>
            </a:r>
            <a:endParaRPr lang="ru-RU" sz="2800" dirty="0" smtClean="0"/>
          </a:p>
        </p:txBody>
      </p:sp>
      <p:sp>
        <p:nvSpPr>
          <p:cNvPr id="3" name="Заголовок 2"/>
          <p:cNvSpPr>
            <a:spLocks noGrp="1"/>
          </p:cNvSpPr>
          <p:nvPr>
            <p:ph type="title"/>
          </p:nvPr>
        </p:nvSpPr>
        <p:spPr>
          <a:xfrm>
            <a:off x="457200" y="274638"/>
            <a:ext cx="8229600" cy="725470"/>
          </a:xfrm>
        </p:spPr>
        <p:txBody>
          <a:bodyPr>
            <a:normAutofit/>
          </a:bodyPr>
          <a:lstStyle/>
          <a:p>
            <a:pPr algn="ctr"/>
            <a:r>
              <a:rPr lang="ru-RU" sz="2800" dirty="0" smtClean="0"/>
              <a:t>Задачи по истории</a:t>
            </a:r>
            <a:endParaRPr lang="ru-RU"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500042"/>
            <a:ext cx="8229600" cy="6072230"/>
          </a:xfrm>
        </p:spPr>
        <p:txBody>
          <a:bodyPr>
            <a:normAutofit fontScale="62500" lnSpcReduction="20000"/>
          </a:bodyPr>
          <a:lstStyle/>
          <a:p>
            <a:r>
              <a:rPr lang="ru-RU" sz="2400" b="1" dirty="0" smtClean="0"/>
              <a:t>Задачи:</a:t>
            </a:r>
            <a:endParaRPr lang="ru-RU" sz="2400" dirty="0" smtClean="0"/>
          </a:p>
          <a:p>
            <a:r>
              <a:rPr lang="ru-RU" sz="2400" i="1" u="sng" dirty="0" smtClean="0"/>
              <a:t>1 задача.</a:t>
            </a:r>
            <a:r>
              <a:rPr lang="ru-RU" sz="2400" i="1" dirty="0" smtClean="0"/>
              <a:t> У барина 300 десятин  пахотной земли.  Он  ½ своей земли отдает крестьянам в пользование.  Сколько десятин пахотной  земли получит каждый крестьянский двор, если в деревне 20 крестьянских домов?</a:t>
            </a:r>
            <a:endParaRPr lang="ru-RU" sz="2400" dirty="0" smtClean="0"/>
          </a:p>
          <a:p>
            <a:r>
              <a:rPr lang="ru-RU" sz="2400" b="1" dirty="0" smtClean="0"/>
              <a:t> </a:t>
            </a:r>
            <a:endParaRPr lang="ru-RU" sz="2400" dirty="0" smtClean="0"/>
          </a:p>
          <a:p>
            <a:r>
              <a:rPr lang="ru-RU" sz="2400" i="1" dirty="0" smtClean="0"/>
              <a:t>Мало было земли у крестьянина, а платить  надо. Как крестьяне выходили из создавшегося положения? (система трехполья). Что это такое?</a:t>
            </a:r>
            <a:endParaRPr lang="ru-RU" sz="2400" dirty="0" smtClean="0"/>
          </a:p>
          <a:p>
            <a:r>
              <a:rPr lang="ru-RU" sz="2400" dirty="0" smtClean="0"/>
              <a:t> </a:t>
            </a:r>
          </a:p>
          <a:p>
            <a:r>
              <a:rPr lang="ru-RU" sz="2400" i="1" u="sng" dirty="0" smtClean="0"/>
              <a:t>2 задача.</a:t>
            </a:r>
            <a:r>
              <a:rPr lang="ru-RU" sz="2400" i="1" dirty="0" smtClean="0"/>
              <a:t> Крестьянин всю свою землю делит на 3 равные части: 1 часть – под озимые, вторая часть – под яровые, а третья часть – под пар. Сколько десятин крестьянин засевает каждый год?</a:t>
            </a:r>
            <a:endParaRPr lang="ru-RU" sz="2400" dirty="0" smtClean="0"/>
          </a:p>
          <a:p>
            <a:r>
              <a:rPr lang="ru-RU" sz="2400" i="1" dirty="0" smtClean="0"/>
              <a:t> </a:t>
            </a:r>
            <a:endParaRPr lang="ru-RU" sz="2400" dirty="0" smtClean="0"/>
          </a:p>
          <a:p>
            <a:r>
              <a:rPr lang="ru-RU" sz="2400" i="1" dirty="0" smtClean="0"/>
              <a:t>Как жилось крестьянину? Давайте выясним, хорошо ли  жилось крестьянину, для этого решим задачки. </a:t>
            </a:r>
            <a:endParaRPr lang="ru-RU" sz="2400" dirty="0" smtClean="0"/>
          </a:p>
          <a:p>
            <a:r>
              <a:rPr lang="ru-RU" sz="2400" b="1" dirty="0" smtClean="0"/>
              <a:t> </a:t>
            </a:r>
            <a:endParaRPr lang="ru-RU" sz="2400" dirty="0" smtClean="0"/>
          </a:p>
          <a:p>
            <a:r>
              <a:rPr lang="ru-RU" sz="2400" i="1" u="sng" dirty="0" smtClean="0"/>
              <a:t>3 задача.</a:t>
            </a:r>
            <a:r>
              <a:rPr lang="ru-RU" sz="2400" i="1" dirty="0" smtClean="0"/>
              <a:t> 5 десятин пахотной земли засевает крестьянин каждый год. Осенью каждый крестьянский двор должен заплатить барину оброк в размере 1/3 снятого урожая.  Сколько кг зерна должен отдать крестьянин барину, если в этом году он собрал урожай 10ц с 1 десятины?  Данные округлите до десятых.</a:t>
            </a:r>
            <a:endParaRPr lang="ru-RU" sz="2400" dirty="0" smtClean="0"/>
          </a:p>
          <a:p>
            <a:r>
              <a:rPr lang="ru-RU" sz="2400" i="1" dirty="0" smtClean="0"/>
              <a:t> </a:t>
            </a:r>
            <a:endParaRPr lang="ru-RU" sz="2400" dirty="0" smtClean="0"/>
          </a:p>
          <a:p>
            <a:r>
              <a:rPr lang="ru-RU" sz="2400" i="1" u="sng" dirty="0" smtClean="0"/>
              <a:t>4 Задача.</a:t>
            </a:r>
            <a:r>
              <a:rPr lang="ru-RU" sz="2400" i="1" dirty="0" smtClean="0"/>
              <a:t>  Для посева нового урожая крестьянин должен отложить зерно с учетом 2ц на 1 десятину. Сколько кг зерна должен отложить  крестьянин на посев, если в этом году он собрал урожай 10ц с 1 десятины, и каждый год крестьянин засевает 5 десятин пахотной земли? </a:t>
            </a:r>
            <a:endParaRPr lang="ru-RU" sz="2400" dirty="0" smtClean="0"/>
          </a:p>
          <a:p>
            <a:r>
              <a:rPr lang="ru-RU" sz="2400" b="1" i="1" dirty="0" smtClean="0"/>
              <a:t> </a:t>
            </a:r>
            <a:endParaRPr lang="ru-RU" sz="2400" dirty="0" smtClean="0"/>
          </a:p>
          <a:p>
            <a:r>
              <a:rPr lang="ru-RU" sz="2400" i="1" u="sng" dirty="0" smtClean="0"/>
              <a:t>5 задача.</a:t>
            </a:r>
            <a:r>
              <a:rPr lang="ru-RU" sz="2400" i="1" dirty="0" smtClean="0"/>
              <a:t> 5 десятин пахотной земли засевает крестьянин каждый год. На корм скоту уходит 20% всего урожая зерна. Сколько кг зерна должен отложить  крестьянин на корм скоту, если в этом году он собрал урожай 10ц с 1 десятины? </a:t>
            </a:r>
            <a:endParaRPr lang="ru-RU" sz="2400" dirty="0" smtClean="0"/>
          </a:p>
          <a:p>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642918"/>
            <a:ext cx="8229600" cy="5643602"/>
          </a:xfrm>
        </p:spPr>
        <p:txBody>
          <a:bodyPr>
            <a:normAutofit fontScale="70000" lnSpcReduction="20000"/>
          </a:bodyPr>
          <a:lstStyle/>
          <a:p>
            <a:r>
              <a:rPr lang="ru-RU" b="1" dirty="0" smtClean="0"/>
              <a:t>Когда </a:t>
            </a:r>
            <a:r>
              <a:rPr lang="ru-RU" b="1" dirty="0" smtClean="0"/>
              <a:t>жил Ян Гус?</a:t>
            </a:r>
            <a:endParaRPr lang="ru-RU" dirty="0" smtClean="0"/>
          </a:p>
          <a:p>
            <a:r>
              <a:rPr lang="ru-RU" b="1" dirty="0" smtClean="0"/>
              <a:t> </a:t>
            </a:r>
            <a:endParaRPr lang="ru-RU" dirty="0" smtClean="0"/>
          </a:p>
          <a:p>
            <a:r>
              <a:rPr lang="ru-RU" dirty="0" smtClean="0"/>
              <a:t>Ян Гус был профессором и ректором Пражского университета. Он прославился не только как ученый богослов, но и как проповедник. Страстно обличал злоупотребления и моральный упадок католического духовенства, засилье немцев, выступал за чешскую национальную и культурную независимость. Папа Римский потребовал, чтобы Ян Гус явился на церковный Собор. Гус приехал. От него потребовали отречься от своих взглядов. Но проповедник отказался поступить против своей совести. Тогда Собор приговорил его к сожжению.</a:t>
            </a:r>
          </a:p>
          <a:p>
            <a:r>
              <a:rPr lang="ru-RU" b="1" dirty="0" smtClean="0"/>
              <a:t> </a:t>
            </a:r>
            <a:endParaRPr lang="ru-RU" dirty="0" smtClean="0"/>
          </a:p>
          <a:p>
            <a:r>
              <a:rPr lang="ru-RU" dirty="0" smtClean="0"/>
              <a:t>Год рождения Яна Гуса – это число 137*. Оно кратно трем и наименьшее из возможных.</a:t>
            </a:r>
          </a:p>
          <a:p>
            <a:r>
              <a:rPr lang="ru-RU" dirty="0" smtClean="0"/>
              <a:t> </a:t>
            </a:r>
          </a:p>
          <a:p>
            <a:r>
              <a:rPr lang="ru-RU" dirty="0" smtClean="0"/>
              <a:t>Год казни – 14**. Это число кратно 5, но не кратно 10 и является наименьшим из возможных, если принять, что проповедник был человеком зрелого возраста, т. е. прожил не менее 40 лет.</a:t>
            </a:r>
          </a:p>
          <a:p>
            <a:r>
              <a:rPr lang="ru-RU" b="1" dirty="0" smtClean="0"/>
              <a:t> </a:t>
            </a:r>
            <a:endParaRPr lang="ru-RU" dirty="0" smtClean="0"/>
          </a:p>
          <a:p>
            <a:endParaRPr lang="ru-RU" dirty="0" smtClean="0"/>
          </a:p>
          <a:p>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85720" y="285728"/>
            <a:ext cx="8229600" cy="5811847"/>
          </a:xfrm>
        </p:spPr>
        <p:txBody>
          <a:bodyPr>
            <a:normAutofit fontScale="25000" lnSpcReduction="20000"/>
          </a:bodyPr>
          <a:lstStyle/>
          <a:p>
            <a:pPr algn="ctr">
              <a:buNone/>
            </a:pPr>
            <a:r>
              <a:rPr lang="ru-RU" sz="7000" b="1" dirty="0" smtClean="0">
                <a:latin typeface="Times New Roman" pitchFamily="18" charset="0"/>
                <a:cs typeface="Times New Roman" pitchFamily="18" charset="0"/>
              </a:rPr>
              <a:t>Задачи по русскому языку</a:t>
            </a:r>
          </a:p>
          <a:p>
            <a:pPr>
              <a:buNone/>
            </a:pPr>
            <a:r>
              <a:rPr lang="ru-RU" sz="5600" dirty="0" smtClean="0">
                <a:latin typeface="Times New Roman" pitchFamily="18" charset="0"/>
                <a:cs typeface="Times New Roman" pitchFamily="18" charset="0"/>
              </a:rPr>
              <a:t>Прочитайте </a:t>
            </a:r>
            <a:r>
              <a:rPr lang="ru-RU" sz="5600" dirty="0" smtClean="0">
                <a:latin typeface="Times New Roman" pitchFamily="18" charset="0"/>
                <a:cs typeface="Times New Roman" pitchFamily="18" charset="0"/>
              </a:rPr>
              <a:t>текст и выполните задания 1-4.</a:t>
            </a:r>
          </a:p>
          <a:p>
            <a:pPr>
              <a:buNone/>
            </a:pPr>
            <a:r>
              <a:rPr lang="ru-RU" sz="5600" dirty="0" smtClean="0">
                <a:latin typeface="Times New Roman" pitchFamily="18" charset="0"/>
                <a:cs typeface="Times New Roman" pitchFamily="18" charset="0"/>
              </a:rPr>
              <a:t>(1) ... (2) Скорости их равны соответственно 50 км/ч и 30 км/ч. (3)Длина товарного поезда равна 1000 метрам. (4)Найдите длину пассажирского поезда, …, за которое он прошел мимо товарного поезда, равно 4 минутам 3 секундам.(5) Ответ дайте в метрах.</a:t>
            </a:r>
          </a:p>
          <a:p>
            <a:pPr>
              <a:buNone/>
            </a:pPr>
            <a:r>
              <a:rPr lang="ru-RU" sz="5600" dirty="0" smtClean="0">
                <a:latin typeface="Times New Roman" pitchFamily="18" charset="0"/>
                <a:cs typeface="Times New Roman" pitchFamily="18" charset="0"/>
              </a:rPr>
              <a:t>1. Какое из приведённых ниже предложений должно быть первым в этом тексте?</a:t>
            </a:r>
          </a:p>
          <a:p>
            <a:pPr>
              <a:buNone/>
            </a:pPr>
            <a:r>
              <a:rPr lang="ru-RU" sz="5600" dirty="0" smtClean="0">
                <a:latin typeface="Times New Roman" pitchFamily="18" charset="0"/>
                <a:cs typeface="Times New Roman" pitchFamily="18" charset="0"/>
              </a:rPr>
              <a:t>1) По одному железнодорожному пути в одном направлении следуют пассажирский и товарный поезда.</a:t>
            </a:r>
          </a:p>
          <a:p>
            <a:pPr>
              <a:buNone/>
            </a:pPr>
            <a:r>
              <a:rPr lang="ru-RU" sz="5600" dirty="0" smtClean="0">
                <a:latin typeface="Times New Roman" pitchFamily="18" charset="0"/>
                <a:cs typeface="Times New Roman" pitchFamily="18" charset="0"/>
              </a:rPr>
              <a:t>2) По двум параллельным железнодорожным путям в одном направлении следуют пассажирский и товарный поезда.</a:t>
            </a:r>
          </a:p>
          <a:p>
            <a:pPr>
              <a:buNone/>
            </a:pPr>
            <a:r>
              <a:rPr lang="ru-RU" sz="5600" dirty="0" smtClean="0">
                <a:latin typeface="Times New Roman" pitchFamily="18" charset="0"/>
                <a:cs typeface="Times New Roman" pitchFamily="18" charset="0"/>
              </a:rPr>
              <a:t>3) По двум параллельным железнодорожным путям в разных направлениях следуют пассажирский и товарный поезда.</a:t>
            </a:r>
          </a:p>
          <a:p>
            <a:pPr>
              <a:buNone/>
            </a:pPr>
            <a:r>
              <a:rPr lang="ru-RU" sz="5600" dirty="0" smtClean="0">
                <a:latin typeface="Times New Roman" pitchFamily="18" charset="0"/>
                <a:cs typeface="Times New Roman" pitchFamily="18" charset="0"/>
              </a:rPr>
              <a:t>4) Без остановки проследовали два железнодорожных состава.</a:t>
            </a:r>
          </a:p>
          <a:p>
            <a:pPr>
              <a:buNone/>
            </a:pPr>
            <a:r>
              <a:rPr lang="ru-RU" sz="5600" dirty="0" smtClean="0">
                <a:latin typeface="Times New Roman" pitchFamily="18" charset="0"/>
                <a:cs typeface="Times New Roman" pitchFamily="18" charset="0"/>
              </a:rPr>
              <a:t>2. Какое из приведённых ниже слов (сочетаний слов) должно быть на месте пропуска в четвёртом (4) предложении?</a:t>
            </a:r>
          </a:p>
          <a:p>
            <a:pPr>
              <a:buNone/>
            </a:pPr>
            <a:r>
              <a:rPr lang="ru-RU" sz="5600" dirty="0" smtClean="0">
                <a:latin typeface="Times New Roman" pitchFamily="18" charset="0"/>
                <a:cs typeface="Times New Roman" pitchFamily="18" charset="0"/>
              </a:rPr>
              <a:t>1) несмотря на время</a:t>
            </a:r>
          </a:p>
          <a:p>
            <a:pPr>
              <a:buNone/>
            </a:pPr>
            <a:r>
              <a:rPr lang="ru-RU" sz="5600" dirty="0" smtClean="0">
                <a:latin typeface="Times New Roman" pitchFamily="18" charset="0"/>
                <a:cs typeface="Times New Roman" pitchFamily="18" charset="0"/>
              </a:rPr>
              <a:t>2) если в это время</a:t>
            </a:r>
          </a:p>
          <a:p>
            <a:pPr>
              <a:buNone/>
            </a:pPr>
            <a:r>
              <a:rPr lang="ru-RU" sz="5600" dirty="0" smtClean="0">
                <a:latin typeface="Times New Roman" pitchFamily="18" charset="0"/>
                <a:cs typeface="Times New Roman" pitchFamily="18" charset="0"/>
              </a:rPr>
              <a:t>3) если к этому времени</a:t>
            </a:r>
          </a:p>
          <a:p>
            <a:pPr>
              <a:buNone/>
            </a:pPr>
            <a:r>
              <a:rPr lang="ru-RU" sz="5600" dirty="0" smtClean="0">
                <a:latin typeface="Times New Roman" pitchFamily="18" charset="0"/>
                <a:cs typeface="Times New Roman" pitchFamily="18" charset="0"/>
              </a:rPr>
              <a:t>4) если время</a:t>
            </a:r>
          </a:p>
          <a:p>
            <a:pPr>
              <a:buNone/>
            </a:pPr>
            <a:r>
              <a:rPr lang="ru-RU" sz="5600" dirty="0" smtClean="0">
                <a:latin typeface="Times New Roman" pitchFamily="18" charset="0"/>
                <a:cs typeface="Times New Roman" pitchFamily="18" charset="0"/>
              </a:rPr>
              <a:t>3. Какие слова являются грамматической основой в одном из предложений текста?</a:t>
            </a:r>
          </a:p>
          <a:p>
            <a:pPr>
              <a:buNone/>
            </a:pPr>
            <a:r>
              <a:rPr lang="ru-RU" sz="5600" dirty="0" smtClean="0">
                <a:latin typeface="Times New Roman" pitchFamily="18" charset="0"/>
                <a:cs typeface="Times New Roman" pitchFamily="18" charset="0"/>
              </a:rPr>
              <a:t>1) скорости равны (предложение 2)</a:t>
            </a:r>
          </a:p>
          <a:p>
            <a:pPr>
              <a:buNone/>
            </a:pPr>
            <a:r>
              <a:rPr lang="ru-RU" sz="5600" dirty="0" smtClean="0">
                <a:latin typeface="Times New Roman" pitchFamily="18" charset="0"/>
                <a:cs typeface="Times New Roman" pitchFamily="18" charset="0"/>
              </a:rPr>
              <a:t>2) длина равна 1000 метрам (предложение 3)</a:t>
            </a:r>
          </a:p>
          <a:p>
            <a:pPr>
              <a:buNone/>
            </a:pPr>
            <a:r>
              <a:rPr lang="ru-RU" sz="5600" dirty="0" smtClean="0">
                <a:latin typeface="Times New Roman" pitchFamily="18" charset="0"/>
                <a:cs typeface="Times New Roman" pitchFamily="18" charset="0"/>
              </a:rPr>
              <a:t>3) найдите длину (предложение 4)</a:t>
            </a:r>
          </a:p>
          <a:p>
            <a:pPr>
              <a:buNone/>
            </a:pPr>
            <a:r>
              <a:rPr lang="ru-RU" sz="5600" dirty="0" smtClean="0">
                <a:latin typeface="Times New Roman" pitchFamily="18" charset="0"/>
                <a:cs typeface="Times New Roman" pitchFamily="18" charset="0"/>
              </a:rPr>
              <a:t>4) ответ дайте (предложение 5)</a:t>
            </a:r>
          </a:p>
          <a:p>
            <a:pPr>
              <a:buNone/>
            </a:pPr>
            <a:r>
              <a:rPr lang="ru-RU" sz="5600" dirty="0" smtClean="0">
                <a:latin typeface="Times New Roman" pitchFamily="18" charset="0"/>
                <a:cs typeface="Times New Roman" pitchFamily="18" charset="0"/>
              </a:rPr>
              <a:t>4. Укажите верную характеристику пятого (4) предложения текста.</a:t>
            </a:r>
          </a:p>
          <a:p>
            <a:pPr>
              <a:buNone/>
            </a:pPr>
            <a:r>
              <a:rPr lang="ru-RU" sz="5600" dirty="0" smtClean="0">
                <a:latin typeface="Times New Roman" pitchFamily="18" charset="0"/>
                <a:cs typeface="Times New Roman" pitchFamily="18" charset="0"/>
              </a:rPr>
              <a:t>1) простое осложнённое</a:t>
            </a:r>
          </a:p>
          <a:p>
            <a:pPr>
              <a:buNone/>
            </a:pPr>
            <a:r>
              <a:rPr lang="ru-RU" sz="5600" dirty="0" smtClean="0">
                <a:latin typeface="Times New Roman" pitchFamily="18" charset="0"/>
                <a:cs typeface="Times New Roman" pitchFamily="18" charset="0"/>
              </a:rPr>
              <a:t>2) сложносочинённое</a:t>
            </a:r>
          </a:p>
          <a:p>
            <a:pPr>
              <a:buNone/>
            </a:pPr>
            <a:r>
              <a:rPr lang="ru-RU" sz="5600" dirty="0" smtClean="0">
                <a:latin typeface="Times New Roman" pitchFamily="18" charset="0"/>
                <a:cs typeface="Times New Roman" pitchFamily="18" charset="0"/>
              </a:rPr>
              <a:t>3) сложноподчинённое с одним придаточным</a:t>
            </a:r>
          </a:p>
          <a:p>
            <a:pPr>
              <a:buNone/>
            </a:pPr>
            <a:r>
              <a:rPr lang="ru-RU" sz="5600" dirty="0" smtClean="0">
                <a:latin typeface="Times New Roman" pitchFamily="18" charset="0"/>
                <a:cs typeface="Times New Roman" pitchFamily="18" charset="0"/>
              </a:rPr>
              <a:t>4) сложноподчинённое с 2 придаточными.</a:t>
            </a:r>
          </a:p>
          <a:p>
            <a:endParaRPr lang="ru-RU" sz="35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fontScale="85000" lnSpcReduction="20000"/>
          </a:bodyPr>
          <a:lstStyle/>
          <a:p>
            <a:r>
              <a:rPr lang="ru-RU" dirty="0" smtClean="0">
                <a:latin typeface="Times New Roman" pitchFamily="18" charset="0"/>
                <a:cs typeface="Times New Roman" pitchFamily="18" charset="0"/>
              </a:rPr>
              <a:t>Национальный проект </a:t>
            </a:r>
            <a:r>
              <a:rPr lang="ru-RU"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Образование»</a:t>
            </a:r>
          </a:p>
          <a:p>
            <a:r>
              <a:rPr lang="ru-RU" dirty="0" smtClean="0">
                <a:latin typeface="Times New Roman" pitchFamily="18" charset="0"/>
                <a:cs typeface="Times New Roman" pitchFamily="18" charset="0"/>
              </a:rPr>
              <a:t>Приказ  </a:t>
            </a:r>
            <a:r>
              <a:rPr lang="ru-RU" dirty="0" smtClean="0">
                <a:latin typeface="Times New Roman" pitchFamily="18" charset="0"/>
                <a:cs typeface="Times New Roman" pitchFamily="18" charset="0"/>
              </a:rPr>
              <a:t>министерства образования Оренбургской области от 17.09.2021 №01-21/1502 «Об организации работы по повышению функциональной </a:t>
            </a:r>
            <a:r>
              <a:rPr lang="ru-RU" dirty="0" smtClean="0">
                <a:latin typeface="Times New Roman" pitchFamily="18" charset="0"/>
                <a:cs typeface="Times New Roman" pitchFamily="18" charset="0"/>
              </a:rPr>
              <a:t>грамотности»</a:t>
            </a:r>
          </a:p>
          <a:p>
            <a:r>
              <a:rPr lang="ru-RU" dirty="0" smtClean="0">
                <a:latin typeface="Times New Roman" pitchFamily="18" charset="0"/>
                <a:cs typeface="Times New Roman" pitchFamily="18" charset="0"/>
              </a:rPr>
              <a:t>Письмо </a:t>
            </a:r>
            <a:r>
              <a:rPr lang="ru-RU" dirty="0" smtClean="0">
                <a:latin typeface="Times New Roman" pitchFamily="18" charset="0"/>
                <a:cs typeface="Times New Roman" pitchFamily="18" charset="0"/>
              </a:rPr>
              <a:t>ГБУ РЦРО от 21.09.2021 №01-08/1089 «Об организации работы по повышению функциональной грамотности</a:t>
            </a:r>
            <a:r>
              <a:rPr lang="ru-RU" dirty="0" smtClean="0">
                <a:latin typeface="Times New Roman" pitchFamily="18" charset="0"/>
                <a:cs typeface="Times New Roman" pitchFamily="18" charset="0"/>
              </a:rPr>
              <a:t>»</a:t>
            </a:r>
          </a:p>
          <a:p>
            <a:r>
              <a:rPr lang="ru-RU" dirty="0" smtClean="0">
                <a:latin typeface="Times New Roman" pitchFamily="18" charset="0"/>
                <a:cs typeface="Times New Roman" pitchFamily="18" charset="0"/>
              </a:rPr>
              <a:t>Распоряжение </a:t>
            </a:r>
            <a:r>
              <a:rPr lang="ru-RU" dirty="0" smtClean="0">
                <a:latin typeface="Times New Roman" pitchFamily="18" charset="0"/>
                <a:cs typeface="Times New Roman" pitchFamily="18" charset="0"/>
              </a:rPr>
              <a:t>отдела образования от 22.09.2021 г. №213 «Об организации работы по повышению функциональной грамотности в образовательных организациях МО Ясненский городской </a:t>
            </a:r>
            <a:r>
              <a:rPr lang="ru-RU" dirty="0" smtClean="0">
                <a:latin typeface="Times New Roman" pitchFamily="18" charset="0"/>
                <a:cs typeface="Times New Roman" pitchFamily="18" charset="0"/>
              </a:rPr>
              <a:t>округ</a:t>
            </a:r>
          </a:p>
          <a:p>
            <a:r>
              <a:rPr lang="ru-RU" dirty="0" smtClean="0">
                <a:latin typeface="Times New Roman" pitchFamily="18" charset="0"/>
                <a:cs typeface="Times New Roman" pitchFamily="18" charset="0"/>
              </a:rPr>
              <a:t>Приказ </a:t>
            </a:r>
            <a:r>
              <a:rPr lang="ru-RU" dirty="0" smtClean="0">
                <a:latin typeface="Times New Roman" pitchFamily="18" charset="0"/>
                <a:cs typeface="Times New Roman" pitchFamily="18" charset="0"/>
              </a:rPr>
              <a:t>МОБУ «Комаровская СОШ им. В.М. Устиченко» от 23.09.2021 г. №295 «Об </a:t>
            </a:r>
            <a:r>
              <a:rPr lang="ru-RU" dirty="0" smtClean="0">
                <a:latin typeface="Times New Roman" pitchFamily="18" charset="0"/>
                <a:cs typeface="Times New Roman" pitchFamily="18" charset="0"/>
              </a:rPr>
              <a:t>организации </a:t>
            </a:r>
            <a:r>
              <a:rPr lang="ru-RU" dirty="0" smtClean="0">
                <a:latin typeface="Times New Roman" pitchFamily="18" charset="0"/>
                <a:cs typeface="Times New Roman" pitchFamily="18" charset="0"/>
              </a:rPr>
              <a:t>по повышению функциональной грамотности»</a:t>
            </a:r>
            <a:endParaRPr lang="ru-RU" dirty="0">
              <a:latin typeface="Times New Roman" pitchFamily="18" charset="0"/>
              <a:cs typeface="Times New Roman" pitchFamily="18" charset="0"/>
            </a:endParaRPr>
          </a:p>
        </p:txBody>
      </p:sp>
      <p:sp>
        <p:nvSpPr>
          <p:cNvPr id="3" name="Заголовок 2"/>
          <p:cNvSpPr>
            <a:spLocks noGrp="1"/>
          </p:cNvSpPr>
          <p:nvPr>
            <p:ph type="title"/>
          </p:nvPr>
        </p:nvSpPr>
        <p:spPr/>
        <p:txBody>
          <a:bodyPr>
            <a:normAutofit fontScale="90000"/>
          </a:bodyPr>
          <a:lstStyle/>
          <a:p>
            <a:pPr algn="ctr"/>
            <a:r>
              <a:rPr lang="ru-RU" sz="2200" dirty="0" smtClean="0">
                <a:latin typeface="Times New Roman" pitchFamily="18" charset="0"/>
                <a:cs typeface="Times New Roman" pitchFamily="18" charset="0"/>
              </a:rPr>
              <a:t/>
            </a:r>
            <a:br>
              <a:rPr lang="ru-RU" sz="220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
            </a:r>
            <a:br>
              <a:rPr lang="ru-RU" sz="220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Программа повышения </a:t>
            </a:r>
            <a:r>
              <a:rPr lang="ru-RU" sz="2200" dirty="0" smtClean="0">
                <a:latin typeface="Times New Roman" pitchFamily="18" charset="0"/>
                <a:cs typeface="Times New Roman" pitchFamily="18" charset="0"/>
              </a:rPr>
              <a:t>математической грамотности обучающихся на 2021-2022 учебный год.</a:t>
            </a:r>
            <a:r>
              <a:rPr lang="ru-RU" dirty="0" smtClean="0"/>
              <a:t/>
            </a:r>
            <a:br>
              <a:rPr lang="ru-RU" dirty="0" smtClean="0"/>
            </a:br>
            <a:r>
              <a:rPr lang="ru-RU" dirty="0" smtClean="0"/>
              <a:t/>
            </a:r>
            <a:br>
              <a:rPr lang="ru-RU" dirty="0" smtClean="0"/>
            </a:br>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285728"/>
            <a:ext cx="8229600" cy="5721563"/>
          </a:xfrm>
        </p:spPr>
        <p:txBody>
          <a:bodyPr>
            <a:normAutofit fontScale="92500" lnSpcReduction="10000"/>
          </a:bodyPr>
          <a:lstStyle/>
          <a:p>
            <a:pPr>
              <a:buNone/>
            </a:pPr>
            <a:r>
              <a:rPr lang="ru-RU" u="sng" dirty="0" smtClean="0">
                <a:latin typeface="Times New Roman" pitchFamily="18" charset="0"/>
                <a:cs typeface="Times New Roman" pitchFamily="18" charset="0"/>
              </a:rPr>
              <a:t>Цели</a:t>
            </a:r>
            <a:r>
              <a:rPr lang="ru-RU" dirty="0" smtClean="0">
                <a:latin typeface="Times New Roman" pitchFamily="18" charset="0"/>
                <a:cs typeface="Times New Roman" pitchFamily="18" charset="0"/>
              </a:rPr>
              <a:t>: </a:t>
            </a:r>
          </a:p>
          <a:p>
            <a:pPr lvl="0"/>
            <a:r>
              <a:rPr lang="ru-RU" dirty="0" smtClean="0">
                <a:latin typeface="Times New Roman" pitchFamily="18" charset="0"/>
                <a:cs typeface="Times New Roman" pitchFamily="18" charset="0"/>
              </a:rPr>
              <a:t>развитие способности обучающихся определять и понимать роль математики в мире, высказывать обоснованные математические суждения и использовать математику так, чтобы удовлетворять в настоящем и будущем потребности созидательного, заинтересованного и мыслящего человека;</a:t>
            </a:r>
          </a:p>
          <a:p>
            <a:pPr lvl="0"/>
            <a:r>
              <a:rPr lang="ru-RU" dirty="0" smtClean="0">
                <a:latin typeface="Times New Roman" pitchFamily="18" charset="0"/>
                <a:cs typeface="Times New Roman" pitchFamily="18" charset="0"/>
              </a:rPr>
              <a:t>овладение математическими знаниями и умениями, необходимыми для продолжения обучения в старшей школе или иных общеобразовательных учреждениях, изучения смежных дисциплин, применения в повседневной жизни;</a:t>
            </a:r>
          </a:p>
          <a:p>
            <a:pPr lvl="0"/>
            <a:r>
              <a:rPr lang="ru-RU" dirty="0" smtClean="0">
                <a:latin typeface="Times New Roman" pitchFamily="18" charset="0"/>
                <a:cs typeface="Times New Roman" pitchFamily="18" charset="0"/>
              </a:rPr>
              <a:t>развивать способность использовать математические знания в разнообразных ситуациях, требующих размышлений и интуиции.</a:t>
            </a:r>
          </a:p>
          <a:p>
            <a:endParaRPr lang="ru-RU"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42852"/>
            <a:ext cx="8229600" cy="5864439"/>
          </a:xfrm>
        </p:spPr>
        <p:txBody>
          <a:bodyPr>
            <a:noAutofit/>
          </a:bodyPr>
          <a:lstStyle/>
          <a:p>
            <a:pPr>
              <a:buNone/>
            </a:pPr>
            <a:r>
              <a:rPr lang="ru-RU" sz="1800" u="sng" dirty="0" smtClean="0">
                <a:latin typeface="Times New Roman" pitchFamily="18" charset="0"/>
                <a:cs typeface="Times New Roman" pitchFamily="18" charset="0"/>
              </a:rPr>
              <a:t>Задачи</a:t>
            </a:r>
            <a:r>
              <a:rPr lang="ru-RU" sz="1800" dirty="0" smtClean="0">
                <a:latin typeface="Times New Roman" pitchFamily="18" charset="0"/>
                <a:cs typeface="Times New Roman" pitchFamily="18" charset="0"/>
              </a:rPr>
              <a:t>:</a:t>
            </a:r>
          </a:p>
          <a:p>
            <a:pPr lvl="0"/>
            <a:r>
              <a:rPr lang="ru-RU" sz="1800" dirty="0" smtClean="0">
                <a:latin typeface="Times New Roman" pitchFamily="18" charset="0"/>
                <a:cs typeface="Times New Roman" pitchFamily="18" charset="0"/>
              </a:rPr>
              <a:t>реализация </a:t>
            </a:r>
            <a:r>
              <a:rPr lang="ru-RU" sz="1800" dirty="0" err="1" smtClean="0">
                <a:latin typeface="Times New Roman" pitchFamily="18" charset="0"/>
                <a:cs typeface="Times New Roman" pitchFamily="18" charset="0"/>
              </a:rPr>
              <a:t>системно-деятельностного</a:t>
            </a:r>
            <a:r>
              <a:rPr lang="ru-RU" sz="1800" dirty="0" smtClean="0">
                <a:latin typeface="Times New Roman" pitchFamily="18" charset="0"/>
                <a:cs typeface="Times New Roman" pitchFamily="18" charset="0"/>
              </a:rPr>
              <a:t> комплексного подхода в образовательном процессе;</a:t>
            </a:r>
          </a:p>
          <a:p>
            <a:pPr lvl="0"/>
            <a:r>
              <a:rPr lang="ru-RU" sz="1800" dirty="0" smtClean="0">
                <a:latin typeface="Times New Roman" pitchFamily="18" charset="0"/>
                <a:cs typeface="Times New Roman" pitchFamily="18" charset="0"/>
              </a:rPr>
              <a:t>эффективное использование в образовательном процессе современных технологий и инструментов деятельности;</a:t>
            </a:r>
          </a:p>
          <a:p>
            <a:pPr lvl="0"/>
            <a:r>
              <a:rPr lang="ru-RU" sz="1800" dirty="0" smtClean="0">
                <a:latin typeface="Times New Roman" pitchFamily="18" charset="0"/>
                <a:cs typeface="Times New Roman" pitchFamily="18" charset="0"/>
              </a:rPr>
              <a:t>освоение математики в процессе решения содержательных задач на основе точно сформулированных правил;</a:t>
            </a:r>
          </a:p>
          <a:p>
            <a:pPr lvl="0"/>
            <a:r>
              <a:rPr lang="ru-RU" sz="1800" dirty="0" smtClean="0">
                <a:latin typeface="Times New Roman" pitchFamily="18" charset="0"/>
                <a:cs typeface="Times New Roman" pitchFamily="18" charset="0"/>
              </a:rPr>
              <a:t>создание педагогами школы ситуации «успеха» для каждого обучающегося, выстраивание индивидуальной траектории развития и образования;</a:t>
            </a:r>
          </a:p>
          <a:p>
            <a:pPr lvl="0"/>
            <a:r>
              <a:rPr lang="ru-RU" sz="1800" dirty="0" smtClean="0">
                <a:latin typeface="Times New Roman" pitchFamily="18" charset="0"/>
                <a:cs typeface="Times New Roman" pitchFamily="18" charset="0"/>
              </a:rPr>
              <a:t>совершенствование технологий и методик работы с творческими, одаренными и мотивированными обучающимися, системная подготовка к предметным олимпиадам;</a:t>
            </a:r>
          </a:p>
          <a:p>
            <a:pPr lvl="0"/>
            <a:r>
              <a:rPr lang="ru-RU" sz="1800" dirty="0" smtClean="0">
                <a:latin typeface="Times New Roman" pitchFamily="18" charset="0"/>
                <a:cs typeface="Times New Roman" pitchFamily="18" charset="0"/>
              </a:rPr>
              <a:t>активизация работы по организации проектно-исследовательской деятельности обучающихся и педагогов;</a:t>
            </a:r>
          </a:p>
          <a:p>
            <a:pPr lvl="0"/>
            <a:r>
              <a:rPr lang="ru-RU" sz="1800" dirty="0" smtClean="0">
                <a:latin typeface="Times New Roman" pitchFamily="18" charset="0"/>
                <a:cs typeface="Times New Roman" pitchFamily="18" charset="0"/>
              </a:rPr>
              <a:t>совершенствование подготовки к государственной (итоговой) аттестации выпускников 9, 11-х классов, содействие профессиональному самоопределению обучающихся;</a:t>
            </a:r>
          </a:p>
          <a:p>
            <a:pPr lvl="0"/>
            <a:r>
              <a:rPr lang="ru-RU" sz="1800" dirty="0" smtClean="0">
                <a:latin typeface="Times New Roman" pitchFamily="18" charset="0"/>
                <a:cs typeface="Times New Roman" pitchFamily="18" charset="0"/>
              </a:rPr>
              <a:t>информационное сопровождение учителя на этапе освоения ФГОС </a:t>
            </a:r>
          </a:p>
          <a:p>
            <a:pPr lvl="0"/>
            <a:r>
              <a:rPr lang="ru-RU" sz="1800" dirty="0" smtClean="0">
                <a:latin typeface="Times New Roman" pitchFamily="18" charset="0"/>
                <a:cs typeface="Times New Roman" pitchFamily="18" charset="0"/>
              </a:rPr>
              <a:t>повышение уровня профессионализма учителя в сфере его педагогической компетенции.</a:t>
            </a:r>
          </a:p>
          <a:p>
            <a:endParaRPr lang="ru-RU" sz="1800"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214290"/>
            <a:ext cx="8229600" cy="5793001"/>
          </a:xfrm>
        </p:spPr>
        <p:txBody>
          <a:bodyPr>
            <a:normAutofit/>
          </a:bodyPr>
          <a:lstStyle/>
          <a:p>
            <a:pPr>
              <a:buNone/>
            </a:pPr>
            <a:r>
              <a:rPr lang="ru-RU" sz="1800" b="1" dirty="0" smtClean="0">
                <a:latin typeface="Times New Roman" pitchFamily="18" charset="0"/>
                <a:cs typeface="Times New Roman" pitchFamily="18" charset="0"/>
              </a:rPr>
              <a:t>Виды деятельности и формы работы</a:t>
            </a:r>
            <a:endParaRPr lang="ru-RU" sz="1800" dirty="0" smtClean="0">
              <a:latin typeface="Times New Roman" pitchFamily="18" charset="0"/>
              <a:cs typeface="Times New Roman" pitchFamily="18" charset="0"/>
            </a:endParaRPr>
          </a:p>
          <a:p>
            <a:pPr lvl="0"/>
            <a:r>
              <a:rPr lang="ru-RU" sz="1800" dirty="0" smtClean="0">
                <a:latin typeface="Times New Roman" pitchFamily="18" charset="0"/>
                <a:cs typeface="Times New Roman" pitchFamily="18" charset="0"/>
              </a:rPr>
              <a:t>Включение на каждом уроке математики примеров на отработку вычислительных навыков, навыков быстрого, осмысленного выполнения арифметических действий;</a:t>
            </a:r>
          </a:p>
          <a:p>
            <a:pPr lvl="0"/>
            <a:r>
              <a:rPr lang="ru-RU" sz="1800" dirty="0" smtClean="0">
                <a:latin typeface="Times New Roman" pitchFamily="18" charset="0"/>
                <a:cs typeface="Times New Roman" pitchFamily="18" charset="0"/>
              </a:rPr>
              <a:t>Формирование умений решения задач реальной математики, энергосберегающего направления;</a:t>
            </a:r>
          </a:p>
          <a:p>
            <a:pPr lvl="0"/>
            <a:r>
              <a:rPr lang="ru-RU" sz="1800" dirty="0" smtClean="0">
                <a:latin typeface="Times New Roman" pitchFamily="18" charset="0"/>
                <a:cs typeface="Times New Roman" pitchFamily="18" charset="0"/>
              </a:rPr>
              <a:t>Формирование умений и отработка навыков решения типовых задач, комбинированных задач, задач исследовательского характера;</a:t>
            </a:r>
          </a:p>
          <a:p>
            <a:pPr lvl="0"/>
            <a:r>
              <a:rPr lang="ru-RU" sz="1800" dirty="0" smtClean="0">
                <a:latin typeface="Times New Roman" pitchFamily="18" charset="0"/>
                <a:cs typeface="Times New Roman" pitchFamily="18" charset="0"/>
              </a:rPr>
              <a:t>Организация внеурочной деятельности по предметам естественно-математического цикла;</a:t>
            </a:r>
          </a:p>
          <a:p>
            <a:pPr lvl="0"/>
            <a:r>
              <a:rPr lang="ru-RU" sz="1800" dirty="0" smtClean="0">
                <a:latin typeface="Times New Roman" pitchFamily="18" charset="0"/>
                <a:cs typeface="Times New Roman" pitchFamily="18" charset="0"/>
              </a:rPr>
              <a:t>Организация дополнительных занятий по предметам со «слабоуспевающими»</a:t>
            </a:r>
          </a:p>
          <a:p>
            <a:pPr lvl="0"/>
            <a:r>
              <a:rPr lang="ru-RU" sz="1800" dirty="0" smtClean="0">
                <a:latin typeface="Times New Roman" pitchFamily="18" charset="0"/>
                <a:cs typeface="Times New Roman" pitchFamily="18" charset="0"/>
              </a:rPr>
              <a:t>Вовлечение всех обучающихся в процесс организации и участия в мероприятиях в рамках проведения недель предметов естественно-математического цикла</a:t>
            </a:r>
          </a:p>
          <a:p>
            <a:pPr lvl="0"/>
            <a:r>
              <a:rPr lang="ru-RU" sz="1800" dirty="0" smtClean="0">
                <a:latin typeface="Times New Roman" pitchFamily="18" charset="0"/>
                <a:cs typeface="Times New Roman" pitchFamily="18" charset="0"/>
              </a:rPr>
              <a:t>Обмен опытом работы через </a:t>
            </a:r>
            <a:r>
              <a:rPr lang="ru-RU" sz="1800" dirty="0" err="1" smtClean="0">
                <a:latin typeface="Times New Roman" pitchFamily="18" charset="0"/>
                <a:cs typeface="Times New Roman" pitchFamily="18" charset="0"/>
              </a:rPr>
              <a:t>взаимопосещение</a:t>
            </a:r>
            <a:r>
              <a:rPr lang="ru-RU" sz="1800" dirty="0" smtClean="0">
                <a:latin typeface="Times New Roman" pitchFamily="18" charset="0"/>
                <a:cs typeface="Times New Roman" pitchFamily="18" charset="0"/>
              </a:rPr>
              <a:t> уроков учителей;</a:t>
            </a:r>
          </a:p>
          <a:p>
            <a:pPr lvl="0"/>
            <a:r>
              <a:rPr lang="ru-RU" sz="1800" dirty="0" smtClean="0">
                <a:latin typeface="Times New Roman" pitchFamily="18" charset="0"/>
                <a:cs typeface="Times New Roman" pitchFamily="18" charset="0"/>
              </a:rPr>
              <a:t>Организация бесед социально-психологической службы по снятию тревожности и стрессов с учащимися;</a:t>
            </a:r>
          </a:p>
          <a:p>
            <a:pPr lvl="0"/>
            <a:r>
              <a:rPr lang="ru-RU" sz="1800" dirty="0" smtClean="0">
                <a:latin typeface="Times New Roman" pitchFamily="18" charset="0"/>
                <a:cs typeface="Times New Roman" pitchFamily="18" charset="0"/>
              </a:rPr>
              <a:t>Привлечение одаренных и мотивированных обучающихся к участию в олимпиадах, конкурсах, проектах различного уровня. </a:t>
            </a:r>
          </a:p>
          <a:p>
            <a:endParaRPr lang="ru-RU" sz="1800"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285728"/>
            <a:ext cx="8229600" cy="5721563"/>
          </a:xfrm>
        </p:spPr>
        <p:txBody>
          <a:bodyPr>
            <a:normAutofit fontScale="92500" lnSpcReduction="10000"/>
          </a:bodyPr>
          <a:lstStyle/>
          <a:p>
            <a:pPr>
              <a:buNone/>
            </a:pPr>
            <a:r>
              <a:rPr lang="ru-RU" dirty="0" smtClean="0">
                <a:latin typeface="Times New Roman" pitchFamily="18" charset="0"/>
                <a:cs typeface="Times New Roman" pitchFamily="18" charset="0"/>
              </a:rPr>
              <a:t>При работе с высокомотивированными детьми </a:t>
            </a:r>
          </a:p>
          <a:p>
            <a:pPr>
              <a:buNone/>
            </a:pPr>
            <a:r>
              <a:rPr lang="ru-RU" b="1" dirty="0" smtClean="0">
                <a:latin typeface="Times New Roman" pitchFamily="18" charset="0"/>
                <a:cs typeface="Times New Roman" pitchFamily="18" charset="0"/>
              </a:rPr>
              <a:t>Ожидаемые </a:t>
            </a:r>
            <a:r>
              <a:rPr lang="ru-RU" b="1" dirty="0" smtClean="0">
                <a:latin typeface="Times New Roman" pitchFamily="18" charset="0"/>
                <a:cs typeface="Times New Roman" pitchFamily="18" charset="0"/>
              </a:rPr>
              <a:t>результаты:</a:t>
            </a:r>
            <a:endParaRPr lang="ru-RU" b="1" dirty="0" smtClean="0">
              <a:latin typeface="Times New Roman" pitchFamily="18" charset="0"/>
              <a:cs typeface="Times New Roman" pitchFamily="18" charset="0"/>
            </a:endParaRPr>
          </a:p>
          <a:p>
            <a:pPr>
              <a:buFont typeface="Wingdings" pitchFamily="2" charset="2"/>
              <a:buChar char="Ø"/>
            </a:pPr>
            <a:r>
              <a:rPr lang="ru-RU" dirty="0" smtClean="0">
                <a:latin typeface="Times New Roman" pitchFamily="18" charset="0"/>
                <a:cs typeface="Times New Roman" pitchFamily="18" charset="0"/>
              </a:rPr>
              <a:t>Обучающиеся должны обладать следующими знаниями и умениями в следующих областях:</a:t>
            </a:r>
          </a:p>
          <a:p>
            <a:pPr>
              <a:buFont typeface="Wingdings" pitchFamily="2" charset="2"/>
              <a:buChar char="Ø"/>
            </a:pPr>
            <a:r>
              <a:rPr lang="ru-RU" dirty="0" smtClean="0">
                <a:latin typeface="Times New Roman" pitchFamily="18" charset="0"/>
                <a:cs typeface="Times New Roman" pitchFamily="18" charset="0"/>
              </a:rPr>
              <a:t>- основные виды логических задач.</a:t>
            </a:r>
          </a:p>
          <a:p>
            <a:pPr>
              <a:buFont typeface="Wingdings" pitchFamily="2" charset="2"/>
              <a:buChar char="Ø"/>
            </a:pPr>
            <a:r>
              <a:rPr lang="ru-RU" dirty="0" smtClean="0">
                <a:latin typeface="Times New Roman" pitchFamily="18" charset="0"/>
                <a:cs typeface="Times New Roman" pitchFamily="18" charset="0"/>
              </a:rPr>
              <a:t>- способы решения популярных логических задач.</a:t>
            </a:r>
          </a:p>
          <a:p>
            <a:pPr>
              <a:buFont typeface="Wingdings" pitchFamily="2" charset="2"/>
              <a:buChar char="Ø"/>
            </a:pPr>
            <a:r>
              <a:rPr lang="ru-RU" dirty="0" smtClean="0">
                <a:latin typeface="Times New Roman" pitchFamily="18" charset="0"/>
                <a:cs typeface="Times New Roman" pitchFamily="18" charset="0"/>
              </a:rPr>
              <a:t>- основные принципы математического моделирования. </a:t>
            </a:r>
          </a:p>
          <a:p>
            <a:pPr>
              <a:buFont typeface="Wingdings" pitchFamily="2" charset="2"/>
              <a:buChar char="Ø"/>
            </a:pPr>
            <a:r>
              <a:rPr lang="ru-RU" dirty="0" smtClean="0">
                <a:latin typeface="Times New Roman" pitchFamily="18" charset="0"/>
                <a:cs typeface="Times New Roman" pitchFamily="18" charset="0"/>
              </a:rPr>
              <a:t>Работа направлена на:</a:t>
            </a:r>
          </a:p>
          <a:p>
            <a:pPr>
              <a:buFont typeface="Wingdings" pitchFamily="2" charset="2"/>
              <a:buChar char="Ø"/>
            </a:pPr>
            <a:r>
              <a:rPr lang="ru-RU" dirty="0" smtClean="0">
                <a:latin typeface="Times New Roman" pitchFamily="18" charset="0"/>
                <a:cs typeface="Times New Roman" pitchFamily="18" charset="0"/>
              </a:rPr>
              <a:t>- развитие логического мышления учащегося, на умение создавать математические</a:t>
            </a:r>
            <a:r>
              <a:rPr lang="en-US"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модели практических задач, на расширение математического кругозора обучающихся, решение «олимпиадных» задач.</a:t>
            </a:r>
          </a:p>
          <a:p>
            <a:pPr>
              <a:buFont typeface="Wingdings" pitchFamily="2" charset="2"/>
              <a:buChar char="Ø"/>
            </a:pPr>
            <a:r>
              <a:rPr lang="ru-RU" dirty="0" smtClean="0">
                <a:latin typeface="Times New Roman" pitchFamily="18" charset="0"/>
                <a:cs typeface="Times New Roman" pitchFamily="18" charset="0"/>
              </a:rPr>
              <a:t>Учащиеся должны научиться выполнять небольшие исследовательские работы.</a:t>
            </a:r>
          </a:p>
          <a:p>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42918"/>
            <a:ext cx="8229600" cy="5364373"/>
          </a:xfrm>
        </p:spPr>
        <p:txBody>
          <a:bodyPr>
            <a:normAutofit lnSpcReduction="10000"/>
          </a:bodyPr>
          <a:lstStyle/>
          <a:p>
            <a:pPr algn="just"/>
            <a:r>
              <a:rPr lang="ru-RU" sz="3200" b="1" dirty="0" smtClean="0">
                <a:latin typeface="Times New Roman" pitchFamily="18" charset="0"/>
                <a:cs typeface="Times New Roman" pitchFamily="18" charset="0"/>
              </a:rPr>
              <a:t>Математическая грамотность </a:t>
            </a:r>
            <a:endParaRPr lang="ru-RU" sz="3200" b="1" dirty="0" smtClean="0">
              <a:latin typeface="Times New Roman" pitchFamily="18" charset="0"/>
              <a:cs typeface="Times New Roman" pitchFamily="18" charset="0"/>
            </a:endParaRPr>
          </a:p>
          <a:p>
            <a:pPr algn="just">
              <a:buNone/>
            </a:pPr>
            <a:r>
              <a:rPr lang="ru-RU" sz="3200" dirty="0" smtClean="0">
                <a:latin typeface="Times New Roman" pitchFamily="18" charset="0"/>
                <a:cs typeface="Times New Roman" pitchFamily="18" charset="0"/>
              </a:rPr>
              <a:t>– </a:t>
            </a:r>
            <a:r>
              <a:rPr lang="ru-RU" sz="3200" dirty="0" smtClean="0">
                <a:latin typeface="Times New Roman" pitchFamily="18" charset="0"/>
                <a:cs typeface="Times New Roman" pitchFamily="18" charset="0"/>
              </a:rPr>
              <a:t>это способность человека определять и понимать роль математики в мире, в котором он живёт, высказывать обоснованные математические суждения и использовать математику в жизни. Это способность формулировать, применять и интерпретировать математику в разнообразных контекстах: применять математические рассуждения; использовать математические понятия и инструменты.</a:t>
            </a:r>
          </a:p>
          <a:p>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500042"/>
            <a:ext cx="8229600" cy="5507249"/>
          </a:xfrm>
        </p:spPr>
        <p:txBody>
          <a:bodyPr>
            <a:normAutofit/>
          </a:bodyPr>
          <a:lstStyle/>
          <a:p>
            <a:pPr>
              <a:buNone/>
            </a:pPr>
            <a:r>
              <a:rPr lang="ru-RU" dirty="0" smtClean="0">
                <a:latin typeface="Times New Roman" pitchFamily="18" charset="0"/>
                <a:cs typeface="Times New Roman" pitchFamily="18" charset="0"/>
              </a:rPr>
              <a:t>При работе с </a:t>
            </a:r>
            <a:r>
              <a:rPr lang="ru-RU" dirty="0" err="1" smtClean="0">
                <a:latin typeface="Times New Roman" pitchFamily="18" charset="0"/>
                <a:cs typeface="Times New Roman" pitchFamily="18" charset="0"/>
              </a:rPr>
              <a:t>низкомотивированными</a:t>
            </a:r>
            <a:r>
              <a:rPr lang="ru-RU" dirty="0" smtClean="0">
                <a:latin typeface="Times New Roman" pitchFamily="18" charset="0"/>
                <a:cs typeface="Times New Roman" pitchFamily="18" charset="0"/>
              </a:rPr>
              <a:t> детьми</a:t>
            </a:r>
          </a:p>
          <a:p>
            <a:pPr>
              <a:buNone/>
            </a:pPr>
            <a:r>
              <a:rPr lang="ru-RU" b="1" dirty="0" smtClean="0">
                <a:latin typeface="Times New Roman" pitchFamily="18" charset="0"/>
                <a:cs typeface="Times New Roman" pitchFamily="18" charset="0"/>
              </a:rPr>
              <a:t>Ожидаемые результаты: </a:t>
            </a:r>
            <a:endParaRPr lang="ru-RU" b="1" dirty="0" smtClean="0">
              <a:latin typeface="Times New Roman" pitchFamily="18" charset="0"/>
              <a:cs typeface="Times New Roman" pitchFamily="18" charset="0"/>
            </a:endParaRPr>
          </a:p>
          <a:p>
            <a:pPr>
              <a:buFont typeface="Wingdings" pitchFamily="2" charset="2"/>
              <a:buChar char="Ø"/>
            </a:pPr>
            <a:r>
              <a:rPr lang="ru-RU" dirty="0" smtClean="0">
                <a:latin typeface="Times New Roman" pitchFamily="18" charset="0"/>
                <a:cs typeface="Times New Roman" pitchFamily="18" charset="0"/>
              </a:rPr>
              <a:t>овладение обучающимися основными</a:t>
            </a:r>
          </a:p>
          <a:p>
            <a:pPr>
              <a:buFont typeface="Wingdings" pitchFamily="2" charset="2"/>
              <a:buChar char="Ø"/>
            </a:pPr>
            <a:r>
              <a:rPr lang="ru-RU" dirty="0" smtClean="0">
                <a:latin typeface="Times New Roman" pitchFamily="18" charset="0"/>
                <a:cs typeface="Times New Roman" pitchFamily="18" charset="0"/>
              </a:rPr>
              <a:t>навыками</a:t>
            </a:r>
            <a:r>
              <a:rPr lang="ru-RU" dirty="0" smtClean="0">
                <a:latin typeface="Times New Roman" pitchFamily="18" charset="0"/>
                <a:cs typeface="Times New Roman" pitchFamily="18" charset="0"/>
              </a:rPr>
              <a:t>, алгоритмами работы на уроке</a:t>
            </a:r>
            <a:r>
              <a:rPr lang="ru-RU" dirty="0" smtClean="0">
                <a:latin typeface="Times New Roman" pitchFamily="18" charset="0"/>
                <a:cs typeface="Times New Roman" pitchFamily="18" charset="0"/>
              </a:rPr>
              <a:t>,</a:t>
            </a:r>
          </a:p>
          <a:p>
            <a:pPr>
              <a:buFont typeface="Wingdings" pitchFamily="2" charset="2"/>
              <a:buChar char="Ø"/>
            </a:pP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адаптации в </a:t>
            </a:r>
            <a:r>
              <a:rPr lang="ru-RU" dirty="0" smtClean="0">
                <a:latin typeface="Times New Roman" pitchFamily="18" charset="0"/>
                <a:cs typeface="Times New Roman" pitchFamily="18" charset="0"/>
              </a:rPr>
              <a:t>социуме</a:t>
            </a:r>
          </a:p>
          <a:p>
            <a:pPr>
              <a:buFont typeface="Wingdings" pitchFamily="2" charset="2"/>
              <a:buChar char="Ø"/>
            </a:pPr>
            <a:r>
              <a:rPr lang="ru-RU" dirty="0" err="1" smtClean="0">
                <a:latin typeface="Times New Roman" pitchFamily="18" charset="0"/>
                <a:cs typeface="Times New Roman" pitchFamily="18" charset="0"/>
              </a:rPr>
              <a:t>способностиосуществлять</a:t>
            </a:r>
            <a:r>
              <a:rPr lang="ru-RU" dirty="0" smtClean="0">
                <a:latin typeface="Times New Roman" pitchFamily="18" charset="0"/>
                <a:cs typeface="Times New Roman" pitchFamily="18" charset="0"/>
              </a:rPr>
              <a:t> самостоятельную</a:t>
            </a:r>
          </a:p>
          <a:p>
            <a:pPr>
              <a:buFont typeface="Wingdings" pitchFamily="2" charset="2"/>
              <a:buChar char="Ø"/>
            </a:pPr>
            <a:r>
              <a:rPr lang="ru-RU" dirty="0" smtClean="0">
                <a:latin typeface="Times New Roman" pitchFamily="18" charset="0"/>
                <a:cs typeface="Times New Roman" pitchFamily="18" charset="0"/>
              </a:rPr>
              <a:t>учебную деятельность</a:t>
            </a:r>
          </a:p>
          <a:p>
            <a:pPr>
              <a:buFont typeface="Wingdings" pitchFamily="2" charset="2"/>
              <a:buChar char="Ø"/>
            </a:pPr>
            <a:r>
              <a:rPr lang="ru-RU" dirty="0" smtClean="0">
                <a:latin typeface="Times New Roman" pitchFamily="18" charset="0"/>
                <a:cs typeface="Times New Roman" pitchFamily="18" charset="0"/>
              </a:rPr>
              <a:t>у</a:t>
            </a:r>
            <a:r>
              <a:rPr lang="ru-RU" dirty="0" smtClean="0">
                <a:latin typeface="Times New Roman" pitchFamily="18" charset="0"/>
                <a:cs typeface="Times New Roman" pitchFamily="18" charset="0"/>
              </a:rPr>
              <a:t>стойчивая успеваемость у </a:t>
            </a:r>
            <a:r>
              <a:rPr lang="ru-RU" dirty="0" smtClean="0">
                <a:latin typeface="Times New Roman" pitchFamily="18" charset="0"/>
                <a:cs typeface="Times New Roman" pitchFamily="18" charset="0"/>
              </a:rPr>
              <a:t>обучающихся.</a:t>
            </a:r>
          </a:p>
          <a:p>
            <a:pPr>
              <a:buNone/>
            </a:pPr>
            <a:endParaRPr lang="ru-RU" dirty="0" smtClean="0">
              <a:latin typeface="Times New Roman" pitchFamily="18" charset="0"/>
              <a:cs typeface="Times New Roman" pitchFamily="18" charset="0"/>
            </a:endParaRPr>
          </a:p>
          <a:p>
            <a:pPr>
              <a:buFont typeface="Wingdings" pitchFamily="2" charset="2"/>
              <a:buChar char="Ø"/>
            </a:pPr>
            <a:endParaRPr lang="ru-RU" dirty="0">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642918"/>
            <a:ext cx="8229600" cy="5364373"/>
          </a:xfrm>
        </p:spPr>
        <p:txBody>
          <a:bodyPr/>
          <a:lstStyle/>
          <a:p>
            <a:pPr>
              <a:buNone/>
            </a:pPr>
            <a:r>
              <a:rPr lang="ru-RU" b="1" dirty="0" smtClean="0">
                <a:latin typeface="Times New Roman" pitchFamily="18" charset="0"/>
                <a:cs typeface="Times New Roman" pitchFamily="18" charset="0"/>
              </a:rPr>
              <a:t>Ресурсы образовательных платформ: </a:t>
            </a:r>
          </a:p>
          <a:p>
            <a:r>
              <a:rPr lang="ru-RU" b="1" i="1" dirty="0" err="1" smtClean="0">
                <a:latin typeface="Times New Roman" pitchFamily="18" charset="0"/>
                <a:cs typeface="Times New Roman" pitchFamily="18" charset="0"/>
              </a:rPr>
              <a:t>Учи.ру</a:t>
            </a:r>
            <a:endParaRPr lang="ru-RU" b="1" dirty="0" smtClean="0">
              <a:latin typeface="Times New Roman" pitchFamily="18" charset="0"/>
              <a:cs typeface="Times New Roman" pitchFamily="18" charset="0"/>
            </a:endParaRPr>
          </a:p>
          <a:p>
            <a:r>
              <a:rPr lang="ru-RU" b="1" i="1" dirty="0" err="1" smtClean="0">
                <a:latin typeface="Times New Roman" pitchFamily="18" charset="0"/>
                <a:cs typeface="Times New Roman" pitchFamily="18" charset="0"/>
              </a:rPr>
              <a:t>Я-класс</a:t>
            </a:r>
            <a:endParaRPr lang="ru-RU" b="1" dirty="0" smtClean="0">
              <a:latin typeface="Times New Roman" pitchFamily="18" charset="0"/>
              <a:cs typeface="Times New Roman" pitchFamily="18" charset="0"/>
            </a:endParaRPr>
          </a:p>
          <a:p>
            <a:r>
              <a:rPr lang="ru-RU" b="1" i="1" dirty="0" smtClean="0">
                <a:latin typeface="Times New Roman" pitchFamily="18" charset="0"/>
                <a:cs typeface="Times New Roman" pitchFamily="18" charset="0"/>
              </a:rPr>
              <a:t>Российская электронная школа</a:t>
            </a:r>
            <a:endParaRPr lang="ru-RU" b="1" dirty="0" smtClean="0">
              <a:latin typeface="Times New Roman" pitchFamily="18" charset="0"/>
              <a:cs typeface="Times New Roman" pitchFamily="18" charset="0"/>
            </a:endParaRPr>
          </a:p>
          <a:p>
            <a:r>
              <a:rPr lang="ru-RU" b="1" i="1" dirty="0" err="1" smtClean="0">
                <a:latin typeface="Times New Roman" pitchFamily="18" charset="0"/>
                <a:cs typeface="Times New Roman" pitchFamily="18" charset="0"/>
              </a:rPr>
              <a:t>uchus.online</a:t>
            </a:r>
            <a:endParaRPr lang="ru-RU" b="1" dirty="0" smtClean="0">
              <a:latin typeface="Times New Roman" pitchFamily="18" charset="0"/>
              <a:cs typeface="Times New Roman" pitchFamily="18" charset="0"/>
            </a:endParaRPr>
          </a:p>
          <a:p>
            <a:r>
              <a:rPr lang="ru-RU" b="1" i="1" dirty="0" smtClean="0">
                <a:latin typeface="Times New Roman" pitchFamily="18" charset="0"/>
                <a:cs typeface="Times New Roman" pitchFamily="18" charset="0"/>
              </a:rPr>
              <a:t>«</a:t>
            </a:r>
            <a:r>
              <a:rPr lang="ru-RU" b="1" i="1" dirty="0" err="1" smtClean="0">
                <a:latin typeface="Times New Roman" pitchFamily="18" charset="0"/>
                <a:cs typeface="Times New Roman" pitchFamily="18" charset="0"/>
              </a:rPr>
              <a:t>Skysmart</a:t>
            </a:r>
            <a:r>
              <a:rPr lang="ru-RU" b="1" i="1" dirty="0" smtClean="0">
                <a:latin typeface="Times New Roman" pitchFamily="18" charset="0"/>
                <a:cs typeface="Times New Roman" pitchFamily="18" charset="0"/>
              </a:rPr>
              <a:t>»</a:t>
            </a:r>
            <a:endParaRPr lang="ru-RU" b="1" dirty="0" smtClean="0">
              <a:latin typeface="Times New Roman" pitchFamily="18" charset="0"/>
              <a:cs typeface="Times New Roman" pitchFamily="18" charset="0"/>
            </a:endParaRPr>
          </a:p>
          <a:p>
            <a:r>
              <a:rPr lang="ru-RU" b="1" i="1" dirty="0" smtClean="0">
                <a:latin typeface="Times New Roman" pitchFamily="18" charset="0"/>
                <a:cs typeface="Times New Roman" pitchFamily="18" charset="0"/>
              </a:rPr>
              <a:t>«Решу </a:t>
            </a:r>
            <a:r>
              <a:rPr lang="ru-RU" b="1" i="1" dirty="0" smtClean="0">
                <a:latin typeface="Times New Roman" pitchFamily="18" charset="0"/>
                <a:cs typeface="Times New Roman" pitchFamily="18" charset="0"/>
              </a:rPr>
              <a:t>ОГЭ</a:t>
            </a:r>
          </a:p>
          <a:p>
            <a:r>
              <a:rPr lang="ru-RU" b="1" i="1" dirty="0" smtClean="0">
                <a:latin typeface="Times New Roman" pitchFamily="18" charset="0"/>
                <a:cs typeface="Times New Roman" pitchFamily="18" charset="0"/>
              </a:rPr>
              <a:t> </a:t>
            </a:r>
            <a:r>
              <a:rPr lang="ru-RU" b="1" i="1" dirty="0" smtClean="0">
                <a:latin typeface="Times New Roman" pitchFamily="18" charset="0"/>
                <a:cs typeface="Times New Roman" pitchFamily="18" charset="0"/>
              </a:rPr>
              <a:t>Решу </a:t>
            </a:r>
            <a:r>
              <a:rPr lang="ru-RU" b="1" i="1" dirty="0" smtClean="0">
                <a:latin typeface="Times New Roman" pitchFamily="18" charset="0"/>
                <a:cs typeface="Times New Roman" pitchFamily="18" charset="0"/>
              </a:rPr>
              <a:t>ЕГЭ</a:t>
            </a:r>
          </a:p>
          <a:p>
            <a:r>
              <a:rPr lang="ru-RU" b="1" i="1" dirty="0" smtClean="0">
                <a:latin typeface="Times New Roman" pitchFamily="18" charset="0"/>
                <a:cs typeface="Times New Roman" pitchFamily="18" charset="0"/>
              </a:rPr>
              <a:t>Решу </a:t>
            </a:r>
            <a:r>
              <a:rPr lang="ru-RU" b="1" i="1" dirty="0" smtClean="0">
                <a:latin typeface="Times New Roman" pitchFamily="18" charset="0"/>
                <a:cs typeface="Times New Roman" pitchFamily="18" charset="0"/>
              </a:rPr>
              <a:t>ВПР»</a:t>
            </a:r>
            <a:endParaRPr lang="ru-RU" b="1" dirty="0" smtClean="0">
              <a:latin typeface="Times New Roman" pitchFamily="18" charset="0"/>
              <a:cs typeface="Times New Roman" pitchFamily="18" charset="0"/>
            </a:endParaRPr>
          </a:p>
          <a:p>
            <a:endParaRPr lang="ru-RU"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2"/>
          <p:cNvSpPr>
            <a:spLocks noGrp="1"/>
          </p:cNvSpPr>
          <p:nvPr>
            <p:ph idx="1"/>
          </p:nvPr>
        </p:nvSpPr>
        <p:spPr>
          <a:xfrm>
            <a:off x="457200" y="428604"/>
            <a:ext cx="8229600" cy="5578687"/>
          </a:xfrm>
        </p:spPr>
        <p:txBody>
          <a:bodyPr>
            <a:noAutofit/>
          </a:bodyPr>
          <a:lstStyle/>
          <a:p>
            <a:pPr>
              <a:buNone/>
            </a:pPr>
            <a:r>
              <a:rPr lang="ru-RU" sz="1600" i="1" dirty="0" smtClean="0">
                <a:latin typeface="Times New Roman" pitchFamily="18" charset="0"/>
                <a:cs typeface="Times New Roman" pitchFamily="18" charset="0"/>
                <a:hlinkClick r:id="rId2"/>
              </a:rPr>
              <a:t>http</a:t>
            </a:r>
            <a:r>
              <a:rPr lang="ru-RU" sz="1600" i="1" dirty="0" smtClean="0">
                <a:latin typeface="Times New Roman" pitchFamily="18" charset="0"/>
                <a:cs typeface="Times New Roman" pitchFamily="18" charset="0"/>
                <a:hlinkClick r:id="rId2"/>
              </a:rPr>
              <a:t>://www.fipi.ru/ -</a:t>
            </a:r>
            <a:r>
              <a:rPr lang="ru-RU" sz="1600" i="1" dirty="0" smtClean="0">
                <a:latin typeface="Times New Roman" pitchFamily="18" charset="0"/>
                <a:cs typeface="Times New Roman" pitchFamily="18" charset="0"/>
              </a:rPr>
              <a:t> Федеральный институт педагогических измерений</a:t>
            </a:r>
            <a:r>
              <a:rPr lang="ru-RU" sz="1600" i="1" dirty="0" smtClean="0">
                <a:latin typeface="Times New Roman" pitchFamily="18" charset="0"/>
                <a:cs typeface="Times New Roman" pitchFamily="18" charset="0"/>
              </a:rPr>
              <a:t>;</a:t>
            </a:r>
          </a:p>
          <a:p>
            <a:pPr>
              <a:buNone/>
            </a:pPr>
            <a:r>
              <a:rPr lang="ru-RU" sz="1600" i="1" dirty="0" smtClean="0">
                <a:latin typeface="Times New Roman" pitchFamily="18" charset="0"/>
                <a:cs typeface="Times New Roman" pitchFamily="18" charset="0"/>
                <a:hlinkClick r:id="rId3"/>
              </a:rPr>
              <a:t>http</a:t>
            </a:r>
            <a:r>
              <a:rPr lang="ru-RU" sz="1600" i="1" dirty="0" smtClean="0">
                <a:latin typeface="Times New Roman" pitchFamily="18" charset="0"/>
                <a:cs typeface="Times New Roman" pitchFamily="18" charset="0"/>
                <a:hlinkClick r:id="rId3"/>
              </a:rPr>
              <a:t>://www.ege.edu.ru</a:t>
            </a:r>
            <a:r>
              <a:rPr lang="ru-RU" sz="1600" i="1" dirty="0" smtClean="0">
                <a:latin typeface="Times New Roman" pitchFamily="18" charset="0"/>
                <a:cs typeface="Times New Roman" pitchFamily="18" charset="0"/>
              </a:rPr>
              <a:t> - Официальный  портал </a:t>
            </a:r>
            <a:r>
              <a:rPr lang="ru-RU" sz="1600" i="1" dirty="0" smtClean="0">
                <a:latin typeface="Times New Roman" pitchFamily="18" charset="0"/>
                <a:cs typeface="Times New Roman" pitchFamily="18" charset="0"/>
              </a:rPr>
              <a:t>ЕГЭ;</a:t>
            </a:r>
          </a:p>
          <a:p>
            <a:pPr>
              <a:buNone/>
            </a:pPr>
            <a:r>
              <a:rPr lang="ru-RU" sz="1600" i="1" dirty="0" err="1" smtClean="0">
                <a:latin typeface="Times New Roman" pitchFamily="18" charset="0"/>
                <a:cs typeface="Times New Roman" pitchFamily="18" charset="0"/>
                <a:hlinkClick r:id="rId4"/>
              </a:rPr>
              <a:t>www.rustest.ru</a:t>
            </a:r>
            <a:r>
              <a:rPr lang="ru-RU" sz="1600" i="1" dirty="0" smtClean="0">
                <a:latin typeface="Times New Roman" pitchFamily="18" charset="0"/>
                <a:cs typeface="Times New Roman" pitchFamily="18" charset="0"/>
              </a:rPr>
              <a:t> </a:t>
            </a:r>
            <a:r>
              <a:rPr lang="ru-RU" sz="1600" i="1" dirty="0" smtClean="0">
                <a:latin typeface="Times New Roman" pitchFamily="18" charset="0"/>
                <a:cs typeface="Times New Roman" pitchFamily="18" charset="0"/>
              </a:rPr>
              <a:t>- Официальный сайт Федерального центра тестирования;</a:t>
            </a:r>
            <a:endParaRPr lang="ru-RU" sz="1600" dirty="0" smtClean="0">
              <a:latin typeface="Times New Roman" pitchFamily="18" charset="0"/>
              <a:cs typeface="Times New Roman" pitchFamily="18" charset="0"/>
            </a:endParaRPr>
          </a:p>
          <a:p>
            <a:pPr>
              <a:buNone/>
            </a:pPr>
            <a:r>
              <a:rPr lang="ru-RU" sz="1600" i="1" dirty="0" smtClean="0">
                <a:latin typeface="Times New Roman" pitchFamily="18" charset="0"/>
                <a:cs typeface="Times New Roman" pitchFamily="18" charset="0"/>
                <a:hlinkClick r:id="rId5"/>
              </a:rPr>
              <a:t>http</a:t>
            </a:r>
            <a:r>
              <a:rPr lang="ru-RU" sz="1600" i="1" dirty="0" smtClean="0">
                <a:latin typeface="Times New Roman" pitchFamily="18" charset="0"/>
                <a:cs typeface="Times New Roman" pitchFamily="18" charset="0"/>
                <a:hlinkClick r:id="rId5"/>
              </a:rPr>
              <a:t>://reshuege.ru/</a:t>
            </a:r>
            <a:r>
              <a:rPr lang="ru-RU" sz="1600" i="1" dirty="0" smtClean="0">
                <a:latin typeface="Times New Roman" pitchFamily="18" charset="0"/>
                <a:cs typeface="Times New Roman" pitchFamily="18" charset="0"/>
              </a:rPr>
              <a:t> - </a:t>
            </a:r>
            <a:r>
              <a:rPr lang="ru-RU" sz="1600" i="1" dirty="0" err="1" smtClean="0">
                <a:latin typeface="Times New Roman" pitchFamily="18" charset="0"/>
                <a:cs typeface="Times New Roman" pitchFamily="18" charset="0"/>
              </a:rPr>
              <a:t>онлайн</a:t>
            </a:r>
            <a:r>
              <a:rPr lang="ru-RU" sz="1600" i="1" dirty="0" smtClean="0">
                <a:latin typeface="Times New Roman" pitchFamily="18" charset="0"/>
                <a:cs typeface="Times New Roman" pitchFamily="18" charset="0"/>
              </a:rPr>
              <a:t> тесты, тесты, задания по типам;</a:t>
            </a:r>
            <a:endParaRPr lang="ru-RU" sz="1600" dirty="0" smtClean="0">
              <a:latin typeface="Times New Roman" pitchFamily="18" charset="0"/>
              <a:cs typeface="Times New Roman" pitchFamily="18" charset="0"/>
            </a:endParaRPr>
          </a:p>
          <a:p>
            <a:pPr>
              <a:buNone/>
            </a:pPr>
            <a:r>
              <a:rPr lang="ru-RU" sz="1600" i="1" dirty="0" smtClean="0">
                <a:latin typeface="Times New Roman" pitchFamily="18" charset="0"/>
                <a:cs typeface="Times New Roman" pitchFamily="18" charset="0"/>
                <a:hlinkClick r:id="rId6"/>
              </a:rPr>
              <a:t>1сентября.рф</a:t>
            </a:r>
            <a:r>
              <a:rPr lang="ru-RU" sz="1600" i="1" dirty="0" smtClean="0">
                <a:latin typeface="Times New Roman" pitchFamily="18" charset="0"/>
                <a:cs typeface="Times New Roman" pitchFamily="18" charset="0"/>
              </a:rPr>
              <a:t> — известный издательский дом предлагает учителям более десятка уникальных проектов: фестиваль методических разработок, конкурсы, курсы повышения квалификации, </a:t>
            </a:r>
            <a:r>
              <a:rPr lang="ru-RU" sz="1600" i="1" dirty="0" err="1" smtClean="0">
                <a:latin typeface="Times New Roman" pitchFamily="18" charset="0"/>
                <a:cs typeface="Times New Roman" pitchFamily="18" charset="0"/>
              </a:rPr>
              <a:t>вебинары</a:t>
            </a:r>
            <a:r>
              <a:rPr lang="ru-RU" sz="1600" i="1" dirty="0" smtClean="0">
                <a:latin typeface="Times New Roman" pitchFamily="18" charset="0"/>
                <a:cs typeface="Times New Roman" pitchFamily="18" charset="0"/>
              </a:rPr>
              <a:t>, </a:t>
            </a:r>
            <a:r>
              <a:rPr lang="ru-RU" sz="1600" i="1" dirty="0" err="1" smtClean="0">
                <a:latin typeface="Times New Roman" pitchFamily="18" charset="0"/>
                <a:cs typeface="Times New Roman" pitchFamily="18" charset="0"/>
              </a:rPr>
              <a:t>онлайн-выставки</a:t>
            </a:r>
            <a:r>
              <a:rPr lang="ru-RU" sz="1600" i="1" dirty="0" smtClean="0">
                <a:latin typeface="Times New Roman" pitchFamily="18" charset="0"/>
                <a:cs typeface="Times New Roman" pitchFamily="18" charset="0"/>
              </a:rPr>
              <a:t>.</a:t>
            </a:r>
            <a:endParaRPr lang="ru-RU" sz="1600" i="1" dirty="0" smtClean="0">
              <a:latin typeface="Times New Roman" pitchFamily="18" charset="0"/>
              <a:cs typeface="Times New Roman" pitchFamily="18" charset="0"/>
            </a:endParaRPr>
          </a:p>
          <a:p>
            <a:pPr>
              <a:buNone/>
            </a:pPr>
            <a:r>
              <a:rPr lang="ru-RU" sz="1600" i="1" dirty="0" err="1" smtClean="0">
                <a:latin typeface="Times New Roman" pitchFamily="18" charset="0"/>
                <a:cs typeface="Times New Roman" pitchFamily="18" charset="0"/>
                <a:hlinkClick r:id="rId7"/>
              </a:rPr>
              <a:t>school-collection.edu.ru</a:t>
            </a:r>
            <a:r>
              <a:rPr lang="ru-RU" sz="1600" i="1" dirty="0" smtClean="0">
                <a:latin typeface="Times New Roman" pitchFamily="18" charset="0"/>
                <a:cs typeface="Times New Roman" pitchFamily="18" charset="0"/>
              </a:rPr>
              <a:t> — единая коллекция цифровых образовательных ресурсов.</a:t>
            </a:r>
            <a:endParaRPr lang="ru-RU" sz="1600" dirty="0" smtClean="0">
              <a:latin typeface="Times New Roman" pitchFamily="18" charset="0"/>
              <a:cs typeface="Times New Roman" pitchFamily="18" charset="0"/>
            </a:endParaRPr>
          </a:p>
          <a:p>
            <a:pPr>
              <a:buNone/>
            </a:pPr>
            <a:r>
              <a:rPr lang="ru-RU" sz="1600" i="1" dirty="0" err="1" smtClean="0">
                <a:latin typeface="Times New Roman" pitchFamily="18" charset="0"/>
                <a:cs typeface="Times New Roman" pitchFamily="18" charset="0"/>
                <a:hlinkClick r:id="rId8"/>
              </a:rPr>
              <a:t>ict.edu.ru</a:t>
            </a:r>
            <a:r>
              <a:rPr lang="ru-RU" sz="1600" i="1" dirty="0" smtClean="0">
                <a:latin typeface="Times New Roman" pitchFamily="18" charset="0"/>
                <a:cs typeface="Times New Roman" pitchFamily="18" charset="0"/>
              </a:rPr>
              <a:t> — федеральный образовательный портал «Информационно-коммуникационные технологии в образовании</a:t>
            </a:r>
            <a:r>
              <a:rPr lang="ru-RU" sz="1600" i="1" dirty="0" smtClean="0">
                <a:latin typeface="Times New Roman" pitchFamily="18" charset="0"/>
                <a:cs typeface="Times New Roman" pitchFamily="18" charset="0"/>
              </a:rPr>
              <a:t>».</a:t>
            </a:r>
            <a:endParaRPr lang="ru-RU" sz="1600" i="1" dirty="0" smtClean="0">
              <a:latin typeface="Times New Roman" pitchFamily="18" charset="0"/>
              <a:cs typeface="Times New Roman" pitchFamily="18" charset="0"/>
            </a:endParaRPr>
          </a:p>
          <a:p>
            <a:pPr>
              <a:buNone/>
            </a:pPr>
            <a:r>
              <a:rPr lang="ru-RU" sz="1600" i="1" dirty="0" smtClean="0">
                <a:latin typeface="Times New Roman" pitchFamily="18" charset="0"/>
                <a:cs typeface="Times New Roman" pitchFamily="18" charset="0"/>
              </a:rPr>
              <a:t> </a:t>
            </a:r>
            <a:r>
              <a:rPr lang="ru-RU" sz="1600" i="1" dirty="0" err="1" smtClean="0">
                <a:latin typeface="Times New Roman" pitchFamily="18" charset="0"/>
                <a:cs typeface="Times New Roman" pitchFamily="18" charset="0"/>
                <a:hlinkClick r:id="rId9"/>
              </a:rPr>
              <a:t>pedsovet.org</a:t>
            </a:r>
            <a:r>
              <a:rPr lang="ru-RU" sz="1600" i="1" dirty="0" smtClean="0">
                <a:latin typeface="Times New Roman" pitchFamily="18" charset="0"/>
                <a:cs typeface="Times New Roman" pitchFamily="18" charset="0"/>
              </a:rPr>
              <a:t> — всероссийский интернет-педсовет.</a:t>
            </a:r>
            <a:endParaRPr lang="ru-RU" sz="1600" dirty="0" smtClean="0">
              <a:latin typeface="Times New Roman" pitchFamily="18" charset="0"/>
              <a:cs typeface="Times New Roman" pitchFamily="18" charset="0"/>
            </a:endParaRPr>
          </a:p>
          <a:p>
            <a:pPr>
              <a:buNone/>
            </a:pPr>
            <a:r>
              <a:rPr lang="ru-RU" sz="1600" i="1" dirty="0" err="1" smtClean="0">
                <a:latin typeface="Times New Roman" pitchFamily="18" charset="0"/>
                <a:cs typeface="Times New Roman" pitchFamily="18" charset="0"/>
                <a:hlinkClick r:id="rId10"/>
              </a:rPr>
              <a:t>Фоксфорд.ру</a:t>
            </a:r>
            <a:r>
              <a:rPr lang="ru-RU" sz="1600" i="1" dirty="0" smtClean="0">
                <a:latin typeface="Times New Roman" pitchFamily="18" charset="0"/>
                <a:cs typeface="Times New Roman" pitchFamily="18" charset="0"/>
              </a:rPr>
              <a:t> — возможность пройти бесплатное дистанционное обучение у экспертов МГУ, МФТИ, ВШЭ и других ведущих вузов страны. </a:t>
            </a:r>
            <a:endParaRPr lang="ru-RU" sz="1600" dirty="0" smtClean="0">
              <a:latin typeface="Times New Roman" pitchFamily="18" charset="0"/>
              <a:cs typeface="Times New Roman" pitchFamily="18" charset="0"/>
            </a:endParaRPr>
          </a:p>
          <a:p>
            <a:pPr>
              <a:buNone/>
            </a:pPr>
            <a:r>
              <a:rPr lang="ru-RU" sz="1600" i="1" dirty="0" err="1" smtClean="0">
                <a:latin typeface="Times New Roman" pitchFamily="18" charset="0"/>
                <a:cs typeface="Times New Roman" pitchFamily="18" charset="0"/>
                <a:hlinkClick r:id="rId11"/>
              </a:rPr>
              <a:t>interneturok.ru</a:t>
            </a:r>
            <a:r>
              <a:rPr lang="ru-RU" sz="1600" i="1" dirty="0" smtClean="0">
                <a:latin typeface="Times New Roman" pitchFamily="18" charset="0"/>
                <a:cs typeface="Times New Roman" pitchFamily="18" charset="0"/>
              </a:rPr>
              <a:t> — открытые уроки по всем предметам школьной программы, содержат тесты, тренажеры и конспекты. Учитель найдет готовые материалы для урока, может послушать </a:t>
            </a:r>
            <a:r>
              <a:rPr lang="ru-RU" sz="1600" i="1" dirty="0" err="1" smtClean="0">
                <a:latin typeface="Times New Roman" pitchFamily="18" charset="0"/>
                <a:cs typeface="Times New Roman" pitchFamily="18" charset="0"/>
              </a:rPr>
              <a:t>видеолекции</a:t>
            </a:r>
            <a:r>
              <a:rPr lang="ru-RU" sz="1600" i="1" dirty="0" smtClean="0">
                <a:latin typeface="Times New Roman" pitchFamily="18" charset="0"/>
                <a:cs typeface="Times New Roman" pitchFamily="18" charset="0"/>
              </a:rPr>
              <a:t> по детской психологии.</a:t>
            </a:r>
            <a:endParaRPr lang="ru-RU" sz="1600" dirty="0" smtClean="0">
              <a:latin typeface="Times New Roman" pitchFamily="18" charset="0"/>
              <a:cs typeface="Times New Roman" pitchFamily="18" charset="0"/>
            </a:endParaRPr>
          </a:p>
          <a:p>
            <a:pPr>
              <a:buNone/>
            </a:pPr>
            <a:r>
              <a:rPr lang="ru-RU" sz="1600" i="1" dirty="0" smtClean="0">
                <a:latin typeface="Times New Roman" pitchFamily="18" charset="0"/>
                <a:cs typeface="Times New Roman" pitchFamily="18" charset="0"/>
                <a:hlinkClick r:id="rId12"/>
              </a:rPr>
              <a:t>Youtube-канал </a:t>
            </a:r>
            <a:r>
              <a:rPr lang="ru-RU" sz="1600" i="1" dirty="0" err="1" smtClean="0">
                <a:latin typeface="Times New Roman" pitchFamily="18" charset="0"/>
                <a:cs typeface="Times New Roman" pitchFamily="18" charset="0"/>
                <a:hlinkClick r:id="rId12"/>
              </a:rPr>
              <a:t>Drofapublishing</a:t>
            </a:r>
            <a:r>
              <a:rPr lang="ru-RU" sz="1600" i="1" dirty="0" smtClean="0">
                <a:latin typeface="Times New Roman" pitchFamily="18" charset="0"/>
                <a:cs typeface="Times New Roman" pitchFamily="18" charset="0"/>
              </a:rPr>
              <a:t> — архив </a:t>
            </a:r>
            <a:r>
              <a:rPr lang="ru-RU" sz="1600" i="1" dirty="0" err="1" smtClean="0">
                <a:latin typeface="Times New Roman" pitchFamily="18" charset="0"/>
                <a:cs typeface="Times New Roman" pitchFamily="18" charset="0"/>
              </a:rPr>
              <a:t>вебинаров</a:t>
            </a:r>
            <a:r>
              <a:rPr lang="ru-RU" sz="1600" i="1" dirty="0" smtClean="0">
                <a:latin typeface="Times New Roman" pitchFamily="18" charset="0"/>
                <a:cs typeface="Times New Roman" pitchFamily="18" charset="0"/>
              </a:rPr>
              <a:t> авторов учебников, ученых, преподавателей, учителей-практиков, открытые уроки, интервью с ведущими специалистами.</a:t>
            </a:r>
            <a:endParaRPr lang="ru-RU" sz="1600" dirty="0" smtClean="0">
              <a:latin typeface="Times New Roman" pitchFamily="18" charset="0"/>
              <a:cs typeface="Times New Roman" pitchFamily="18" charset="0"/>
            </a:endParaRPr>
          </a:p>
          <a:p>
            <a:pPr>
              <a:buNone/>
            </a:pPr>
            <a:r>
              <a:rPr lang="ru-RU" sz="1600" i="1" dirty="0" err="1" smtClean="0">
                <a:latin typeface="Times New Roman" pitchFamily="18" charset="0"/>
                <a:cs typeface="Times New Roman" pitchFamily="18" charset="0"/>
                <a:hlinkClick r:id="rId13"/>
              </a:rPr>
              <a:t>Lecta</a:t>
            </a:r>
            <a:r>
              <a:rPr lang="ru-RU" sz="1600" i="1" dirty="0" smtClean="0">
                <a:latin typeface="Times New Roman" pitchFamily="18" charset="0"/>
                <a:cs typeface="Times New Roman" pitchFamily="18" charset="0"/>
              </a:rPr>
              <a:t> — доступ к электронным учебникам «ДРОФА» – «ВЕНТАНА-ГРАФ».</a:t>
            </a:r>
            <a:endParaRPr lang="ru-RU" sz="1600" dirty="0" smtClean="0">
              <a:latin typeface="Times New Roman" pitchFamily="18" charset="0"/>
              <a:cs typeface="Times New Roman" pitchFamily="18" charset="0"/>
            </a:endParaRPr>
          </a:p>
          <a:p>
            <a:pPr>
              <a:buNone/>
            </a:pPr>
            <a:r>
              <a:rPr lang="ru-RU" sz="1600" i="1" dirty="0" smtClean="0">
                <a:latin typeface="Times New Roman" pitchFamily="18" charset="0"/>
                <a:cs typeface="Times New Roman" pitchFamily="18" charset="0"/>
              </a:rPr>
              <a:t> </a:t>
            </a:r>
            <a:r>
              <a:rPr lang="ru-RU" sz="1600" i="1" dirty="0" smtClean="0">
                <a:latin typeface="Times New Roman" pitchFamily="18" charset="0"/>
                <a:cs typeface="Times New Roman" pitchFamily="18" charset="0"/>
                <a:hlinkClick r:id="rId14"/>
              </a:rPr>
              <a:t>http://easyen.ru</a:t>
            </a:r>
            <a:r>
              <a:rPr lang="ru-RU" sz="1600" i="1" dirty="0" smtClean="0">
                <a:latin typeface="Times New Roman" pitchFamily="18" charset="0"/>
                <a:cs typeface="Times New Roman" pitchFamily="18" charset="0"/>
              </a:rPr>
              <a:t>  - СОВРЕМЕННЫЙ УЧИТЕЛЬСКИЙ ПОРТАЛ.</a:t>
            </a:r>
            <a:endParaRPr lang="ru-RU" sz="1600" dirty="0" smtClean="0">
              <a:latin typeface="Times New Roman" pitchFamily="18" charset="0"/>
              <a:cs typeface="Times New Roman" pitchFamily="18" charset="0"/>
            </a:endParaRPr>
          </a:p>
          <a:p>
            <a:pPr>
              <a:buNone/>
            </a:pPr>
            <a:r>
              <a:rPr lang="ru-RU" sz="1600" i="1" dirty="0" smtClean="0">
                <a:latin typeface="Times New Roman" pitchFamily="18" charset="0"/>
                <a:cs typeface="Times New Roman" pitchFamily="18" charset="0"/>
              </a:rPr>
              <a:t>БЕСПЛАТНЫЕ </a:t>
            </a:r>
            <a:r>
              <a:rPr lang="ru-RU" sz="1600" i="1" dirty="0" smtClean="0">
                <a:latin typeface="Times New Roman" pitchFamily="18" charset="0"/>
                <a:cs typeface="Times New Roman" pitchFamily="18" charset="0"/>
              </a:rPr>
              <a:t>ВИДЕОУРОКИ ОТ ПРОЕКТА «ИНФОУРОК»: </a:t>
            </a:r>
            <a:r>
              <a:rPr lang="ru-RU" sz="1600" i="1" dirty="0" smtClean="0">
                <a:latin typeface="Times New Roman" pitchFamily="18" charset="0"/>
                <a:cs typeface="Times New Roman" pitchFamily="18" charset="0"/>
                <a:hlinkClick r:id="rId15"/>
              </a:rPr>
              <a:t>https://infourok.ru/videouroki</a:t>
            </a:r>
            <a:r>
              <a:rPr lang="ru-RU" sz="1600" i="1" dirty="0" smtClean="0">
                <a:latin typeface="Times New Roman" pitchFamily="18" charset="0"/>
                <a:cs typeface="Times New Roman" pitchFamily="18" charset="0"/>
              </a:rPr>
              <a:t> и др.</a:t>
            </a:r>
            <a:endParaRPr lang="ru-RU" sz="1600" dirty="0">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214290"/>
            <a:ext cx="8229600" cy="5793001"/>
          </a:xfrm>
        </p:spPr>
        <p:txBody>
          <a:bodyPr>
            <a:noAutofit/>
          </a:bodyPr>
          <a:lstStyle/>
          <a:p>
            <a:pPr>
              <a:buNone/>
            </a:pPr>
            <a:r>
              <a:rPr lang="ru-RU" sz="2000" b="1" dirty="0" smtClean="0">
                <a:latin typeface="Times New Roman" pitchFamily="18" charset="0"/>
                <a:cs typeface="Times New Roman" pitchFamily="18" charset="0"/>
              </a:rPr>
              <a:t>В результате реализации Программы </a:t>
            </a:r>
            <a:r>
              <a:rPr lang="ru-RU" sz="2000" dirty="0" smtClean="0">
                <a:latin typeface="Times New Roman" pitchFamily="18" charset="0"/>
                <a:cs typeface="Times New Roman" pitchFamily="18" charset="0"/>
              </a:rPr>
              <a:t>обучающиеся овладеют первоначальными навыками:</a:t>
            </a:r>
          </a:p>
          <a:p>
            <a:pPr lvl="0"/>
            <a:r>
              <a:rPr lang="ru-RU" sz="2000" dirty="0" smtClean="0">
                <a:latin typeface="Times New Roman" pitchFamily="18" charset="0"/>
                <a:cs typeface="Times New Roman" pitchFamily="18" charset="0"/>
              </a:rPr>
              <a:t>определять и понимать роль математики в мире, высказывать обоснованные математические суждения и использовать математику так, чтобы удовлетворять в настоящем и будущем потребности созидательного, заинтересованного и мыслящего человека;</a:t>
            </a:r>
          </a:p>
          <a:p>
            <a:pPr lvl="0"/>
            <a:r>
              <a:rPr lang="ru-RU" sz="2000" dirty="0" smtClean="0">
                <a:latin typeface="Times New Roman" pitchFamily="18" charset="0"/>
                <a:cs typeface="Times New Roman" pitchFamily="18" charset="0"/>
              </a:rPr>
              <a:t>приобретать математические знания и умения, необходимые для продолжения обучения в старшей школе или иных общеобразовательных учреждениях, изучения смежных дисциплин, применения в повседневной жизни;</a:t>
            </a:r>
          </a:p>
          <a:p>
            <a:pPr lvl="0"/>
            <a:r>
              <a:rPr lang="ru-RU" sz="2000" dirty="0" smtClean="0">
                <a:latin typeface="Times New Roman" pitchFamily="18" charset="0"/>
                <a:cs typeface="Times New Roman" pitchFamily="18" charset="0"/>
              </a:rPr>
              <a:t>развивать способность использовать математические знания в разнообразных ситуациях, требующих размышлений и интуиции.</a:t>
            </a:r>
          </a:p>
          <a:p>
            <a:pPr lvl="0"/>
            <a:r>
              <a:rPr lang="ru-RU" sz="2000" dirty="0" smtClean="0">
                <a:latin typeface="Times New Roman" pitchFamily="18" charset="0"/>
                <a:cs typeface="Times New Roman" pitchFamily="18" charset="0"/>
              </a:rPr>
              <a:t>приобретать основные навыки  самообразования, уметь находить нужную информацию и грамотно её использовать;</a:t>
            </a:r>
          </a:p>
          <a:p>
            <a:pPr lvl="0"/>
            <a:r>
              <a:rPr lang="ru-RU" sz="2000" dirty="0" smtClean="0">
                <a:latin typeface="Times New Roman" pitchFamily="18" charset="0"/>
                <a:cs typeface="Times New Roman" pitchFamily="18" charset="0"/>
              </a:rPr>
              <a:t>развивать творческие способности, логическое мышление;</a:t>
            </a:r>
          </a:p>
          <a:p>
            <a:pPr lvl="0"/>
            <a:r>
              <a:rPr lang="ru-RU" sz="2000" dirty="0" smtClean="0">
                <a:latin typeface="Times New Roman" pitchFamily="18" charset="0"/>
                <a:cs typeface="Times New Roman" pitchFamily="18" charset="0"/>
              </a:rPr>
              <a:t>грамотно применять компьютерные технологии  при изучении математики;</a:t>
            </a:r>
          </a:p>
          <a:p>
            <a:pPr lvl="0"/>
            <a:r>
              <a:rPr lang="ru-RU" sz="2000" dirty="0" smtClean="0">
                <a:latin typeface="Times New Roman" pitchFamily="18" charset="0"/>
                <a:cs typeface="Times New Roman" pitchFamily="18" charset="0"/>
              </a:rPr>
              <a:t>подготовиться к государственной итоговой аттестации.</a:t>
            </a:r>
          </a:p>
          <a:p>
            <a:endParaRPr lang="ru-RU" sz="1800"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5\Desktop\Формирование-Функциональной-грамотностиМатематическая-грамотность.jpg\Формирование-Функциональной-грамотностиМатематическая-грамотность-019.jpg"/>
          <p:cNvPicPr>
            <a:picLocks noGrp="1" noChangeAspect="1" noChangeArrowheads="1"/>
          </p:cNvPicPr>
          <p:nvPr>
            <p:ph idx="1"/>
          </p:nvPr>
        </p:nvPicPr>
        <p:blipFill>
          <a:blip r:embed="rId2"/>
          <a:srcRect/>
          <a:stretch>
            <a:fillRect/>
          </a:stretch>
        </p:blipFill>
        <p:spPr bwMode="auto">
          <a:xfrm>
            <a:off x="0" y="285728"/>
            <a:ext cx="9143999" cy="6572272"/>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7" name="Содержимое 6"/>
          <p:cNvSpPr>
            <a:spLocks noGrp="1"/>
          </p:cNvSpPr>
          <p:nvPr>
            <p:ph idx="1"/>
          </p:nvPr>
        </p:nvSpPr>
        <p:spPr/>
        <p:txBody>
          <a:bodyPr/>
          <a:lstStyle/>
          <a:p>
            <a:endParaRPr lang="ru-RU"/>
          </a:p>
        </p:txBody>
      </p:sp>
      <p:pic>
        <p:nvPicPr>
          <p:cNvPr id="1028" name="Picture 4" descr="C:\Users\5\Desktop\01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571480"/>
            <a:ext cx="8229600" cy="5435811"/>
          </a:xfrm>
        </p:spPr>
        <p:txBody>
          <a:bodyPr>
            <a:normAutofit fontScale="92500" lnSpcReduction="20000"/>
          </a:bodyPr>
          <a:lstStyle/>
          <a:p>
            <a:pPr lvl="0" algn="ctr">
              <a:buNone/>
            </a:pPr>
            <a:r>
              <a:rPr lang="ru-RU" sz="3000" b="1" dirty="0" smtClean="0">
                <a:latin typeface="Times New Roman" pitchFamily="18" charset="0"/>
                <a:cs typeface="Times New Roman" pitchFamily="18" charset="0"/>
              </a:rPr>
              <a:t>УМЕНИЯ, НЕОБХОДИМЫЕ ДЛЯ ПРОХОЖДЕНИЯ ГИА</a:t>
            </a:r>
          </a:p>
          <a:p>
            <a:pPr lvl="0"/>
            <a:r>
              <a:rPr lang="ru-RU" sz="3000" dirty="0" smtClean="0">
                <a:latin typeface="Times New Roman" pitchFamily="18" charset="0"/>
                <a:cs typeface="Times New Roman" pitchFamily="18" charset="0"/>
              </a:rPr>
              <a:t>владение </a:t>
            </a:r>
            <a:r>
              <a:rPr lang="ru-RU" sz="3000" dirty="0" smtClean="0">
                <a:latin typeface="Times New Roman" pitchFamily="18" charset="0"/>
                <a:cs typeface="Times New Roman" pitchFamily="18" charset="0"/>
              </a:rPr>
              <a:t>основными алгоритмами; </a:t>
            </a:r>
          </a:p>
          <a:p>
            <a:pPr lvl="0"/>
            <a:r>
              <a:rPr lang="ru-RU" sz="3000" dirty="0" smtClean="0">
                <a:latin typeface="Times New Roman" pitchFamily="18" charset="0"/>
                <a:cs typeface="Times New Roman" pitchFamily="18" charset="0"/>
              </a:rPr>
              <a:t>знание и понимание ключевых элементов содержания (математических понятий, их свойств, приёмов решения задач и прочее); </a:t>
            </a:r>
          </a:p>
          <a:p>
            <a:pPr lvl="0"/>
            <a:r>
              <a:rPr lang="ru-RU" sz="3000" dirty="0" smtClean="0">
                <a:latin typeface="Times New Roman" pitchFamily="18" charset="0"/>
                <a:cs typeface="Times New Roman" pitchFamily="18" charset="0"/>
              </a:rPr>
              <a:t>умение пользоваться математической записью, применять знания к решению математических задач, не сводящихся к прямому применению алгоритма, а также применять математические знания в простейших практических ситуациях;</a:t>
            </a:r>
          </a:p>
          <a:p>
            <a:pPr lvl="0"/>
            <a:r>
              <a:rPr lang="ru-RU" sz="3000" dirty="0" smtClean="0">
                <a:latin typeface="Times New Roman" pitchFamily="18" charset="0"/>
                <a:cs typeface="Times New Roman" pitchFamily="18" charset="0"/>
              </a:rPr>
              <a:t>проверка владения материалом на повышенном уровне, предполагающая свободное владение материалом курса и хороший уровень математической культуры.</a:t>
            </a:r>
          </a:p>
          <a:p>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endParaRPr lang="ru-RU"/>
          </a:p>
        </p:txBody>
      </p:sp>
      <p:pic>
        <p:nvPicPr>
          <p:cNvPr id="3076" name="Picture 4" descr="C:\Users\5\Desktop\задание.jpg\Задачи по географии.jpg"/>
          <p:cNvPicPr>
            <a:picLocks noChangeAspect="1" noChangeArrowheads="1"/>
          </p:cNvPicPr>
          <p:nvPr/>
        </p:nvPicPr>
        <p:blipFill>
          <a:blip r:embed="rId2"/>
          <a:srcRect/>
          <a:stretch>
            <a:fillRect/>
          </a:stretch>
        </p:blipFill>
        <p:spPr bwMode="auto">
          <a:xfrm>
            <a:off x="857223" y="214290"/>
            <a:ext cx="7148479" cy="650085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a:p>
        </p:txBody>
      </p:sp>
      <p:sp>
        <p:nvSpPr>
          <p:cNvPr id="3" name="Заголовок 2"/>
          <p:cNvSpPr>
            <a:spLocks noGrp="1"/>
          </p:cNvSpPr>
          <p:nvPr>
            <p:ph type="title"/>
          </p:nvPr>
        </p:nvSpPr>
        <p:spPr>
          <a:xfrm>
            <a:off x="457200" y="274638"/>
            <a:ext cx="8229600" cy="654032"/>
          </a:xfrm>
        </p:spPr>
        <p:txBody>
          <a:bodyPr>
            <a:normAutofit/>
          </a:bodyPr>
          <a:lstStyle/>
          <a:p>
            <a:pPr algn="ctr"/>
            <a:r>
              <a:rPr lang="ru-RU" sz="2400" dirty="0" smtClean="0">
                <a:latin typeface="Times New Roman" pitchFamily="18" charset="0"/>
                <a:cs typeface="Times New Roman" pitchFamily="18" charset="0"/>
              </a:rPr>
              <a:t>Задачи по биологии</a:t>
            </a:r>
            <a:endParaRPr lang="ru-RU" sz="2400" dirty="0">
              <a:latin typeface="Times New Roman" pitchFamily="18" charset="0"/>
              <a:cs typeface="Times New Roman" pitchFamily="18" charset="0"/>
            </a:endParaRPr>
          </a:p>
        </p:txBody>
      </p:sp>
      <p:pic>
        <p:nvPicPr>
          <p:cNvPr id="4098" name="Picture 2" descr="C:\Users\5\Desktop\задание.jpg\Задачи по биологии 3.jpg"/>
          <p:cNvPicPr>
            <a:picLocks noChangeAspect="1" noChangeArrowheads="1"/>
          </p:cNvPicPr>
          <p:nvPr/>
        </p:nvPicPr>
        <p:blipFill>
          <a:blip r:embed="rId2"/>
          <a:srcRect/>
          <a:stretch>
            <a:fillRect/>
          </a:stretch>
        </p:blipFill>
        <p:spPr bwMode="auto">
          <a:xfrm>
            <a:off x="175068" y="857232"/>
            <a:ext cx="8968932" cy="507209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dirty="0"/>
          </a:p>
        </p:txBody>
      </p:sp>
      <p:sp>
        <p:nvSpPr>
          <p:cNvPr id="3" name="Заголовок 2"/>
          <p:cNvSpPr>
            <a:spLocks noGrp="1"/>
          </p:cNvSpPr>
          <p:nvPr>
            <p:ph type="title"/>
          </p:nvPr>
        </p:nvSpPr>
        <p:spPr/>
        <p:txBody>
          <a:bodyPr/>
          <a:lstStyle/>
          <a:p>
            <a:endParaRPr lang="ru-RU"/>
          </a:p>
        </p:txBody>
      </p:sp>
      <p:pic>
        <p:nvPicPr>
          <p:cNvPr id="5122" name="Picture 2" descr="C:\Users\5\Desktop\задание.jpg\Задача по биологии.jpg"/>
          <p:cNvPicPr>
            <a:picLocks noChangeAspect="1" noChangeArrowheads="1"/>
          </p:cNvPicPr>
          <p:nvPr/>
        </p:nvPicPr>
        <p:blipFill>
          <a:blip r:embed="rId2"/>
          <a:srcRect/>
          <a:stretch>
            <a:fillRect/>
          </a:stretch>
        </p:blipFill>
        <p:spPr bwMode="auto">
          <a:xfrm>
            <a:off x="2285984" y="0"/>
            <a:ext cx="5500726" cy="6581312"/>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dirty="0"/>
          </a:p>
        </p:txBody>
      </p:sp>
      <p:sp>
        <p:nvSpPr>
          <p:cNvPr id="3" name="Заголовок 2"/>
          <p:cNvSpPr>
            <a:spLocks noGrp="1"/>
          </p:cNvSpPr>
          <p:nvPr>
            <p:ph type="title"/>
          </p:nvPr>
        </p:nvSpPr>
        <p:spPr/>
        <p:txBody>
          <a:bodyPr/>
          <a:lstStyle/>
          <a:p>
            <a:endParaRPr lang="ru-RU" dirty="0"/>
          </a:p>
        </p:txBody>
      </p:sp>
      <p:pic>
        <p:nvPicPr>
          <p:cNvPr id="6146" name="Picture 2" descr="C:\Users\5\Desktop\задание.jpg\Задачи по биологии 4.jpg"/>
          <p:cNvPicPr>
            <a:picLocks noChangeAspect="1" noChangeArrowheads="1"/>
          </p:cNvPicPr>
          <p:nvPr/>
        </p:nvPicPr>
        <p:blipFill>
          <a:blip r:embed="rId2"/>
          <a:srcRect/>
          <a:stretch>
            <a:fillRect/>
          </a:stretch>
        </p:blipFill>
        <p:spPr bwMode="auto">
          <a:xfrm>
            <a:off x="0" y="1142984"/>
            <a:ext cx="8858312" cy="3643338"/>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70</TotalTime>
  <Words>1142</Words>
  <PresentationFormat>Экран (4:3)</PresentationFormat>
  <Paragraphs>136</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Открытая</vt:lpstr>
      <vt:lpstr>Формирование математической грамотности в  МОБУ «Комаровская СОШ им. В.М. Устиченко»</vt:lpstr>
      <vt:lpstr>Слайд 2</vt:lpstr>
      <vt:lpstr>Слайд 3</vt:lpstr>
      <vt:lpstr>Слайд 4</vt:lpstr>
      <vt:lpstr>Слайд 5</vt:lpstr>
      <vt:lpstr>Слайд 6</vt:lpstr>
      <vt:lpstr>Задачи по биологии</vt:lpstr>
      <vt:lpstr>Слайд 8</vt:lpstr>
      <vt:lpstr>Слайд 9</vt:lpstr>
      <vt:lpstr>Слайд 10</vt:lpstr>
      <vt:lpstr>Задачи по истории</vt:lpstr>
      <vt:lpstr>Слайд 12</vt:lpstr>
      <vt:lpstr>Слайд 13</vt:lpstr>
      <vt:lpstr>Слайд 14</vt:lpstr>
      <vt:lpstr>  Программа повышения математической грамотности обучающихся на 2021-2022 учебный год.  </vt:lpstr>
      <vt:lpstr>Слайд 16</vt:lpstr>
      <vt:lpstr>Слайд 17</vt:lpstr>
      <vt:lpstr>Слайд 18</vt:lpstr>
      <vt:lpstr>Слайд 19</vt:lpstr>
      <vt:lpstr>Слайд 20</vt:lpstr>
      <vt:lpstr>Слайд 21</vt:lpstr>
      <vt:lpstr>Слайд 22</vt:lpstr>
      <vt:lpstr>Слайд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5</dc:creator>
  <cp:lastModifiedBy>5</cp:lastModifiedBy>
  <cp:revision>10</cp:revision>
  <dcterms:created xsi:type="dcterms:W3CDTF">2021-11-17T07:25:48Z</dcterms:created>
  <dcterms:modified xsi:type="dcterms:W3CDTF">2021-11-17T08:46:45Z</dcterms:modified>
</cp:coreProperties>
</file>